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66" r:id="rId5"/>
    <p:sldId id="258" r:id="rId6"/>
    <p:sldId id="268" r:id="rId7"/>
    <p:sldId id="267" r:id="rId8"/>
    <p:sldId id="259" r:id="rId9"/>
    <p:sldId id="260" r:id="rId10"/>
    <p:sldId id="261"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5A80A3-ED7E-4BDC-A893-4BEB7DCE86C2}" v="1" dt="2020-04-30T18:40:18.4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89" d="100"/>
          <a:sy n="89" d="100"/>
        </p:scale>
        <p:origin x="1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Sanchez" userId="7a09672638306251" providerId="LiveId" clId="{F65A80A3-ED7E-4BDC-A893-4BEB7DCE86C2}"/>
    <pc:docChg chg="custSel delSld modSld">
      <pc:chgData name="Jacob Sanchez" userId="7a09672638306251" providerId="LiveId" clId="{F65A80A3-ED7E-4BDC-A893-4BEB7DCE86C2}" dt="2020-04-30T18:43:37.025" v="728" actId="20577"/>
      <pc:docMkLst>
        <pc:docMk/>
      </pc:docMkLst>
      <pc:sldChg chg="modSp">
        <pc:chgData name="Jacob Sanchez" userId="7a09672638306251" providerId="LiveId" clId="{F65A80A3-ED7E-4BDC-A893-4BEB7DCE86C2}" dt="2020-04-30T18:43:37.025" v="728" actId="20577"/>
        <pc:sldMkLst>
          <pc:docMk/>
          <pc:sldMk cId="1823614077" sldId="257"/>
        </pc:sldMkLst>
        <pc:spChg chg="mod">
          <ac:chgData name="Jacob Sanchez" userId="7a09672638306251" providerId="LiveId" clId="{F65A80A3-ED7E-4BDC-A893-4BEB7DCE86C2}" dt="2020-04-30T18:43:37.025" v="728" actId="20577"/>
          <ac:spMkLst>
            <pc:docMk/>
            <pc:sldMk cId="1823614077" sldId="257"/>
            <ac:spMk id="3" creationId="{A416D23A-102D-4468-A4B4-7626979E10FD}"/>
          </ac:spMkLst>
        </pc:spChg>
      </pc:sldChg>
      <pc:sldChg chg="modSp">
        <pc:chgData name="Jacob Sanchez" userId="7a09672638306251" providerId="LiveId" clId="{F65A80A3-ED7E-4BDC-A893-4BEB7DCE86C2}" dt="2020-04-30T18:38:24.129" v="629" actId="20577"/>
        <pc:sldMkLst>
          <pc:docMk/>
          <pc:sldMk cId="1112537824" sldId="261"/>
        </pc:sldMkLst>
        <pc:spChg chg="mod">
          <ac:chgData name="Jacob Sanchez" userId="7a09672638306251" providerId="LiveId" clId="{F65A80A3-ED7E-4BDC-A893-4BEB7DCE86C2}" dt="2020-04-30T18:28:47.224" v="37" actId="20577"/>
          <ac:spMkLst>
            <pc:docMk/>
            <pc:sldMk cId="1112537824" sldId="261"/>
            <ac:spMk id="2" creationId="{C76B6C93-0F61-4E7F-850D-F23F62CC92F3}"/>
          </ac:spMkLst>
        </pc:spChg>
        <pc:spChg chg="mod">
          <ac:chgData name="Jacob Sanchez" userId="7a09672638306251" providerId="LiveId" clId="{F65A80A3-ED7E-4BDC-A893-4BEB7DCE86C2}" dt="2020-04-30T18:38:24.129" v="629" actId="20577"/>
          <ac:spMkLst>
            <pc:docMk/>
            <pc:sldMk cId="1112537824" sldId="261"/>
            <ac:spMk id="3" creationId="{31316C80-D4F6-4A0A-B380-844C9A83A593}"/>
          </ac:spMkLst>
        </pc:spChg>
      </pc:sldChg>
      <pc:sldChg chg="modSp">
        <pc:chgData name="Jacob Sanchez" userId="7a09672638306251" providerId="LiveId" clId="{F65A80A3-ED7E-4BDC-A893-4BEB7DCE86C2}" dt="2020-04-30T18:39:47.859" v="699" actId="20577"/>
        <pc:sldMkLst>
          <pc:docMk/>
          <pc:sldMk cId="931799120" sldId="263"/>
        </pc:sldMkLst>
        <pc:spChg chg="mod">
          <ac:chgData name="Jacob Sanchez" userId="7a09672638306251" providerId="LiveId" clId="{F65A80A3-ED7E-4BDC-A893-4BEB7DCE86C2}" dt="2020-04-30T18:39:47.859" v="699" actId="20577"/>
          <ac:spMkLst>
            <pc:docMk/>
            <pc:sldMk cId="931799120" sldId="263"/>
            <ac:spMk id="3" creationId="{53714BB8-8723-4E1C-8B48-4BACE2A2C69F}"/>
          </ac:spMkLst>
        </pc:spChg>
      </pc:sldChg>
      <pc:sldChg chg="modSp del">
        <pc:chgData name="Jacob Sanchez" userId="7a09672638306251" providerId="LiveId" clId="{F65A80A3-ED7E-4BDC-A893-4BEB7DCE86C2}" dt="2020-04-30T18:40:21.598" v="701" actId="47"/>
        <pc:sldMkLst>
          <pc:docMk/>
          <pc:sldMk cId="3380884726" sldId="265"/>
        </pc:sldMkLst>
        <pc:spChg chg="mod">
          <ac:chgData name="Jacob Sanchez" userId="7a09672638306251" providerId="LiveId" clId="{F65A80A3-ED7E-4BDC-A893-4BEB7DCE86C2}" dt="2020-04-30T18:40:10.489" v="700" actId="21"/>
          <ac:spMkLst>
            <pc:docMk/>
            <pc:sldMk cId="3380884726" sldId="265"/>
            <ac:spMk id="3" creationId="{CD588120-20CE-4609-BC46-F14C475A856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F7909-FA1A-46DD-BC82-BCDF7E5004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165D0F-48C1-4290-86D3-5BCF2EEE89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2AD181-9DD4-4FEF-950A-F325DC3C7F56}"/>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5" name="Footer Placeholder 4">
            <a:extLst>
              <a:ext uri="{FF2B5EF4-FFF2-40B4-BE49-F238E27FC236}">
                <a16:creationId xmlns:a16="http://schemas.microsoft.com/office/drawing/2014/main" id="{C21987C2-2A22-4720-A334-4759DA9B1C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8FD670-295F-4353-82BB-E83A1BFB30A7}"/>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1516831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AAD1-6931-400D-8359-A025F549FC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34A34-8F97-458F-AA20-7885DB1EC6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43A97-3359-40F2-9B24-7EAA5CF30D61}"/>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5" name="Footer Placeholder 4">
            <a:extLst>
              <a:ext uri="{FF2B5EF4-FFF2-40B4-BE49-F238E27FC236}">
                <a16:creationId xmlns:a16="http://schemas.microsoft.com/office/drawing/2014/main" id="{9076A0FD-20AD-4ACF-8E01-313E06C4AB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F76D4-532C-44D3-81B5-36BCF7F5DC06}"/>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218300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9B9F3-5970-4246-9618-F29A146FA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8FCBCB-A21B-4E52-99A6-258B376565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2CA1C6-C6D1-4AD8-A9C0-6CADF7158DCA}"/>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5" name="Footer Placeholder 4">
            <a:extLst>
              <a:ext uri="{FF2B5EF4-FFF2-40B4-BE49-F238E27FC236}">
                <a16:creationId xmlns:a16="http://schemas.microsoft.com/office/drawing/2014/main" id="{D4A5F5F6-F102-47D9-8EAB-E95B6682C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FB5682-DBB6-46D9-98C5-2E982670F41F}"/>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416162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0315C-80A4-45DE-9A94-E1D89ACC56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FCFD13-651D-438B-ACEE-64F602E418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9D30FF-2EEE-487A-ABFE-A8F82020E7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EB2EDB-B03A-4102-A485-B9BCC8C190DF}"/>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6" name="Footer Placeholder 5">
            <a:extLst>
              <a:ext uri="{FF2B5EF4-FFF2-40B4-BE49-F238E27FC236}">
                <a16:creationId xmlns:a16="http://schemas.microsoft.com/office/drawing/2014/main" id="{3F45628F-2DFA-418C-B4EE-67AF5B31DA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B39790-1020-43EB-9CA6-DAF56E5EBD8A}"/>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2233978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F6CB-49CF-47AD-B3C5-5BE8A27428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BDC120-DD0E-41A3-87C1-9305C506E1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D8C8BD-34A3-4AB2-BA6F-787A9A31C3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5B8A4D-2712-4485-92CC-3EFF89801F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FD0A20-15E7-4635-9F1A-F6875EC01F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CE1075-2324-421F-B557-2894B82792C5}"/>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8" name="Footer Placeholder 7">
            <a:extLst>
              <a:ext uri="{FF2B5EF4-FFF2-40B4-BE49-F238E27FC236}">
                <a16:creationId xmlns:a16="http://schemas.microsoft.com/office/drawing/2014/main" id="{E71383D4-D7A5-4C4F-A22E-BDBD09DBE6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8FFF8D-4D13-4F40-9B2A-B6D4643C2107}"/>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2618871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25D3-C568-41E3-A0FC-4CBE12BF21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6727CC-D476-40FB-BF13-4AA6A100FC03}"/>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4" name="Footer Placeholder 3">
            <a:extLst>
              <a:ext uri="{FF2B5EF4-FFF2-40B4-BE49-F238E27FC236}">
                <a16:creationId xmlns:a16="http://schemas.microsoft.com/office/drawing/2014/main" id="{1CAFE0C3-0A7A-41E8-BD0E-9AB046032A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2D2F48-7981-4D3C-AB50-E817DC0083C2}"/>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427847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6E31AB-AFBB-46A7-A30C-3114D5FC3B08}"/>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3" name="Footer Placeholder 2">
            <a:extLst>
              <a:ext uri="{FF2B5EF4-FFF2-40B4-BE49-F238E27FC236}">
                <a16:creationId xmlns:a16="http://schemas.microsoft.com/office/drawing/2014/main" id="{6F9760E0-9525-425C-B421-79FBD8A7DA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F24A80-EC1A-4FAD-ADAA-3C8D61C43A4D}"/>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3683531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7C2E5-570E-4FEB-AAB2-13E15CDFF4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1C3065-6A32-44CB-AEF9-22F0EB89F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713899-CA3F-426A-AE01-74DEFA536E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1F6A82-0030-46EB-B225-9C04B4332E2C}"/>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6" name="Footer Placeholder 5">
            <a:extLst>
              <a:ext uri="{FF2B5EF4-FFF2-40B4-BE49-F238E27FC236}">
                <a16:creationId xmlns:a16="http://schemas.microsoft.com/office/drawing/2014/main" id="{C46DDB50-FC44-471D-B3AA-E89BA931FC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444494-CF96-4121-A168-A35896197C93}"/>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4014566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BF36D-3513-45F7-813A-3F5D2C9D63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944224-4E63-45A6-8A6B-9FF8E9BD6C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FB41F4-50AA-4A37-80CB-D761A817E1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033173-82BB-40ED-82DE-2DEA0E727327}"/>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6" name="Footer Placeholder 5">
            <a:extLst>
              <a:ext uri="{FF2B5EF4-FFF2-40B4-BE49-F238E27FC236}">
                <a16:creationId xmlns:a16="http://schemas.microsoft.com/office/drawing/2014/main" id="{BE47F00F-4208-4611-A16A-319491C301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74FADE-D242-4C48-8055-141F3147C95A}"/>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271034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42186-05E2-4528-B3F5-BB1AD1DD77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E27624-CAD9-4173-8D46-E3F555A45B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76B97-5585-4FC5-BBA1-D46E9BB3D3C4}"/>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5" name="Footer Placeholder 4">
            <a:extLst>
              <a:ext uri="{FF2B5EF4-FFF2-40B4-BE49-F238E27FC236}">
                <a16:creationId xmlns:a16="http://schemas.microsoft.com/office/drawing/2014/main" id="{FDC077E6-8FAF-43C2-9D69-4E7978470B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9F6CB-6CE1-4384-908D-261BD7654D58}"/>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967403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9FC10B-AAB0-4F77-9ED2-6DEBBF6B28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4C4C07-BBEA-491C-94FF-4170E27D20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C34DA0-D6B8-4038-8FA7-54383995B868}"/>
              </a:ext>
            </a:extLst>
          </p:cNvPr>
          <p:cNvSpPr>
            <a:spLocks noGrp="1"/>
          </p:cNvSpPr>
          <p:nvPr>
            <p:ph type="dt" sz="half" idx="10"/>
          </p:nvPr>
        </p:nvSpPr>
        <p:spPr/>
        <p:txBody>
          <a:bodyPr/>
          <a:lstStyle/>
          <a:p>
            <a:fld id="{5F6C93D2-60FE-4AC4-8D80-0C51F2E1F309}" type="datetimeFigureOut">
              <a:rPr lang="en-US" smtClean="0"/>
              <a:t>4/30/2020</a:t>
            </a:fld>
            <a:endParaRPr lang="en-US"/>
          </a:p>
        </p:txBody>
      </p:sp>
      <p:sp>
        <p:nvSpPr>
          <p:cNvPr id="5" name="Footer Placeholder 4">
            <a:extLst>
              <a:ext uri="{FF2B5EF4-FFF2-40B4-BE49-F238E27FC236}">
                <a16:creationId xmlns:a16="http://schemas.microsoft.com/office/drawing/2014/main" id="{3A122B5A-69CD-4276-B786-E5132E1860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A7DF32-97AF-40D9-B7F6-B509B78A3C9F}"/>
              </a:ext>
            </a:extLst>
          </p:cNvPr>
          <p:cNvSpPr>
            <a:spLocks noGrp="1"/>
          </p:cNvSpPr>
          <p:nvPr>
            <p:ph type="sldNum" sz="quarter" idx="12"/>
          </p:nvPr>
        </p:nvSpPr>
        <p:spPr/>
        <p:txBody>
          <a:bodyPr/>
          <a:lstStyle/>
          <a:p>
            <a:fld id="{6D45469A-4D39-4835-8373-8EA0881F2435}" type="slidenum">
              <a:rPr lang="en-US" smtClean="0"/>
              <a:t>‹#›</a:t>
            </a:fld>
            <a:endParaRPr lang="en-US"/>
          </a:p>
        </p:txBody>
      </p:sp>
    </p:spTree>
    <p:extLst>
      <p:ext uri="{BB962C8B-B14F-4D97-AF65-F5344CB8AC3E}">
        <p14:creationId xmlns:p14="http://schemas.microsoft.com/office/powerpoint/2010/main" val="686136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1F45EB-A9B1-432B-BC24-DDE05E8F1E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3CB60E-EB48-47C1-BBFD-834BFAC20F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E9A847-E5E9-4AF5-81AE-1F3C0C3425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C93D2-60FE-4AC4-8D80-0C51F2E1F309}" type="datetimeFigureOut">
              <a:rPr lang="en-US" smtClean="0"/>
              <a:t>4/30/2020</a:t>
            </a:fld>
            <a:endParaRPr lang="en-US"/>
          </a:p>
        </p:txBody>
      </p:sp>
      <p:sp>
        <p:nvSpPr>
          <p:cNvPr id="5" name="Footer Placeholder 4">
            <a:extLst>
              <a:ext uri="{FF2B5EF4-FFF2-40B4-BE49-F238E27FC236}">
                <a16:creationId xmlns:a16="http://schemas.microsoft.com/office/drawing/2014/main" id="{9EE94797-A10B-4B90-9E59-ABC7B002D7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22AFA3-FE9C-4323-B8A7-E8F1AFB3C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45469A-4D39-4835-8373-8EA0881F2435}" type="slidenum">
              <a:rPr lang="en-US" smtClean="0"/>
              <a:t>‹#›</a:t>
            </a:fld>
            <a:endParaRPr lang="en-US"/>
          </a:p>
        </p:txBody>
      </p:sp>
    </p:spTree>
    <p:extLst>
      <p:ext uri="{BB962C8B-B14F-4D97-AF65-F5344CB8AC3E}">
        <p14:creationId xmlns:p14="http://schemas.microsoft.com/office/powerpoint/2010/main" val="124367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theatlantic.com/health/archive/2020/04/pandemic-confusing-uncertainty/610819/"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36BF-2992-45CA-A896-5812110971CC}"/>
              </a:ext>
            </a:extLst>
          </p:cNvPr>
          <p:cNvSpPr>
            <a:spLocks noGrp="1"/>
          </p:cNvSpPr>
          <p:nvPr>
            <p:ph type="ctrTitle"/>
          </p:nvPr>
        </p:nvSpPr>
        <p:spPr/>
        <p:txBody>
          <a:bodyPr/>
          <a:lstStyle/>
          <a:p>
            <a:r>
              <a:rPr lang="en-US" dirty="0"/>
              <a:t>Comm 2302</a:t>
            </a:r>
          </a:p>
        </p:txBody>
      </p:sp>
      <p:sp>
        <p:nvSpPr>
          <p:cNvPr id="3" name="Subtitle 2">
            <a:extLst>
              <a:ext uri="{FF2B5EF4-FFF2-40B4-BE49-F238E27FC236}">
                <a16:creationId xmlns:a16="http://schemas.microsoft.com/office/drawing/2014/main" id="{AFA6F4C4-7440-4292-A93C-AD49379CE2E3}"/>
              </a:ext>
            </a:extLst>
          </p:cNvPr>
          <p:cNvSpPr>
            <a:spLocks noGrp="1"/>
          </p:cNvSpPr>
          <p:nvPr>
            <p:ph type="subTitle" idx="1"/>
          </p:nvPr>
        </p:nvSpPr>
        <p:spPr/>
        <p:txBody>
          <a:bodyPr/>
          <a:lstStyle/>
          <a:p>
            <a:r>
              <a:rPr lang="en-US" dirty="0"/>
              <a:t>5-1-2020</a:t>
            </a:r>
          </a:p>
        </p:txBody>
      </p:sp>
    </p:spTree>
    <p:extLst>
      <p:ext uri="{BB962C8B-B14F-4D97-AF65-F5344CB8AC3E}">
        <p14:creationId xmlns:p14="http://schemas.microsoft.com/office/powerpoint/2010/main" val="258213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2491D-FD45-465B-AEA5-A08646D02039}"/>
              </a:ext>
            </a:extLst>
          </p:cNvPr>
          <p:cNvSpPr>
            <a:spLocks noGrp="1"/>
          </p:cNvSpPr>
          <p:nvPr>
            <p:ph type="title"/>
          </p:nvPr>
        </p:nvSpPr>
        <p:spPr/>
        <p:txBody>
          <a:bodyPr/>
          <a:lstStyle/>
          <a:p>
            <a:r>
              <a:rPr lang="en-US" dirty="0"/>
              <a:t>News</a:t>
            </a:r>
          </a:p>
        </p:txBody>
      </p:sp>
      <p:sp>
        <p:nvSpPr>
          <p:cNvPr id="3" name="Content Placeholder 2">
            <a:extLst>
              <a:ext uri="{FF2B5EF4-FFF2-40B4-BE49-F238E27FC236}">
                <a16:creationId xmlns:a16="http://schemas.microsoft.com/office/drawing/2014/main" id="{A416D23A-102D-4468-A4B4-7626979E10FD}"/>
              </a:ext>
            </a:extLst>
          </p:cNvPr>
          <p:cNvSpPr>
            <a:spLocks noGrp="1"/>
          </p:cNvSpPr>
          <p:nvPr>
            <p:ph idx="1"/>
          </p:nvPr>
        </p:nvSpPr>
        <p:spPr/>
        <p:txBody>
          <a:bodyPr/>
          <a:lstStyle/>
          <a:p>
            <a:r>
              <a:rPr lang="en-US" dirty="0"/>
              <a:t>Paper #2 questions</a:t>
            </a:r>
          </a:p>
          <a:p>
            <a:r>
              <a:rPr lang="en-US" dirty="0"/>
              <a:t>Pass/Fail extended to December</a:t>
            </a:r>
          </a:p>
          <a:p>
            <a:r>
              <a:rPr lang="en-US" dirty="0"/>
              <a:t>You can make up any of your blog posts up until 5/11 final</a:t>
            </a:r>
          </a:p>
          <a:p>
            <a:r>
              <a:rPr lang="en-US" dirty="0"/>
              <a:t>Have a </a:t>
            </a:r>
            <a:r>
              <a:rPr lang="en-US"/>
              <a:t>safe summer! </a:t>
            </a:r>
            <a:endParaRPr lang="en-US" dirty="0"/>
          </a:p>
          <a:p>
            <a:endParaRPr lang="en-US" dirty="0"/>
          </a:p>
        </p:txBody>
      </p:sp>
    </p:spTree>
    <p:extLst>
      <p:ext uri="{BB962C8B-B14F-4D97-AF65-F5344CB8AC3E}">
        <p14:creationId xmlns:p14="http://schemas.microsoft.com/office/powerpoint/2010/main" val="1823614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DF1D-3754-44D8-9E7D-E4F598CA36B8}"/>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53714BB8-8723-4E1C-8B48-4BACE2A2C69F}"/>
              </a:ext>
            </a:extLst>
          </p:cNvPr>
          <p:cNvSpPr>
            <a:spLocks noGrp="1"/>
          </p:cNvSpPr>
          <p:nvPr>
            <p:ph idx="1"/>
          </p:nvPr>
        </p:nvSpPr>
        <p:spPr/>
        <p:txBody>
          <a:bodyPr/>
          <a:lstStyle/>
          <a:p>
            <a:r>
              <a:rPr lang="en-US" dirty="0"/>
              <a:t>Subgroups and subcultures</a:t>
            </a:r>
          </a:p>
          <a:p>
            <a:r>
              <a:rPr lang="en-US" dirty="0"/>
              <a:t>Describe a subgroup or subculture that you personally are a part of or that you see on media or social media.</a:t>
            </a:r>
          </a:p>
          <a:p>
            <a:r>
              <a:rPr lang="en-US" dirty="0"/>
              <a:t>Examples, fan of a certain game, what do they value, how would they describe themselves. Ex. </a:t>
            </a:r>
            <a:r>
              <a:rPr lang="en-US" dirty="0" err="1"/>
              <a:t>CoD</a:t>
            </a:r>
            <a:endParaRPr lang="en-US" dirty="0"/>
          </a:p>
          <a:p>
            <a:r>
              <a:rPr lang="en-US" dirty="0"/>
              <a:t>On Social media, describe a group you might be a fan of, makeup tutorials for example, how would they describe themselves</a:t>
            </a:r>
          </a:p>
          <a:p>
            <a:r>
              <a:rPr lang="en-US" dirty="0"/>
              <a:t>On TV, what is a show you watch, how is the main family portrayed, how would they describe themselves. Ex. Bob’s Burgers</a:t>
            </a:r>
          </a:p>
        </p:txBody>
      </p:sp>
    </p:spTree>
    <p:extLst>
      <p:ext uri="{BB962C8B-B14F-4D97-AF65-F5344CB8AC3E}">
        <p14:creationId xmlns:p14="http://schemas.microsoft.com/office/powerpoint/2010/main" val="3982684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5CB43-A710-4377-9257-9E675E70AAE3}"/>
              </a:ext>
            </a:extLst>
          </p:cNvPr>
          <p:cNvSpPr>
            <a:spLocks noGrp="1"/>
          </p:cNvSpPr>
          <p:nvPr>
            <p:ph type="title"/>
          </p:nvPr>
        </p:nvSpPr>
        <p:spPr/>
        <p:txBody>
          <a:bodyPr/>
          <a:lstStyle/>
          <a:p>
            <a:r>
              <a:rPr lang="en-US" dirty="0">
                <a:hlinkClick r:id="rId2"/>
              </a:rPr>
              <a:t>Why the Coronavirus Is So Confusing</a:t>
            </a:r>
            <a:endParaRPr lang="en-US" dirty="0"/>
          </a:p>
        </p:txBody>
      </p:sp>
      <p:sp>
        <p:nvSpPr>
          <p:cNvPr id="3" name="Content Placeholder 2">
            <a:extLst>
              <a:ext uri="{FF2B5EF4-FFF2-40B4-BE49-F238E27FC236}">
                <a16:creationId xmlns:a16="http://schemas.microsoft.com/office/drawing/2014/main" id="{19870C29-AA93-413D-B783-5F17CD5A804B}"/>
              </a:ext>
            </a:extLst>
          </p:cNvPr>
          <p:cNvSpPr>
            <a:spLocks noGrp="1"/>
          </p:cNvSpPr>
          <p:nvPr>
            <p:ph idx="1"/>
          </p:nvPr>
        </p:nvSpPr>
        <p:spPr/>
        <p:txBody>
          <a:bodyPr/>
          <a:lstStyle/>
          <a:p>
            <a:r>
              <a:rPr lang="en-US" dirty="0"/>
              <a:t>Coronavirus many strains, mutating slowly</a:t>
            </a:r>
          </a:p>
          <a:p>
            <a:r>
              <a:rPr lang="en-US" dirty="0"/>
              <a:t>Research, so many studies, not yet peer reviewed</a:t>
            </a:r>
          </a:p>
          <a:p>
            <a:r>
              <a:rPr lang="en-US" dirty="0"/>
              <a:t>Experts, narrow field, not great at explaining complex issues</a:t>
            </a:r>
          </a:p>
          <a:p>
            <a:r>
              <a:rPr lang="en-US" dirty="0"/>
              <a:t>News reports focus on latest updates, not how science works</a:t>
            </a:r>
          </a:p>
          <a:p>
            <a:r>
              <a:rPr lang="en-US" dirty="0"/>
              <a:t>Conflicting messages from CDC, WHO, National, State, Local</a:t>
            </a:r>
          </a:p>
          <a:p>
            <a:r>
              <a:rPr lang="en-US" dirty="0"/>
              <a:t>Under reporting numbers, models ranges closing up</a:t>
            </a:r>
          </a:p>
          <a:p>
            <a:r>
              <a:rPr lang="en-US" dirty="0"/>
              <a:t>Hero’s Journey Narrative</a:t>
            </a:r>
          </a:p>
        </p:txBody>
      </p:sp>
    </p:spTree>
    <p:extLst>
      <p:ext uri="{BB962C8B-B14F-4D97-AF65-F5344CB8AC3E}">
        <p14:creationId xmlns:p14="http://schemas.microsoft.com/office/powerpoint/2010/main" val="2456092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656D-32DF-41DD-9A8B-E8001AD2585E}"/>
              </a:ext>
            </a:extLst>
          </p:cNvPr>
          <p:cNvSpPr>
            <a:spLocks noGrp="1"/>
          </p:cNvSpPr>
          <p:nvPr>
            <p:ph type="title"/>
          </p:nvPr>
        </p:nvSpPr>
        <p:spPr/>
        <p:txBody>
          <a:bodyPr/>
          <a:lstStyle/>
          <a:p>
            <a:r>
              <a:rPr lang="en-US" dirty="0"/>
              <a:t>What is a world view?</a:t>
            </a:r>
          </a:p>
        </p:txBody>
      </p:sp>
      <p:sp>
        <p:nvSpPr>
          <p:cNvPr id="3" name="Content Placeholder 2">
            <a:extLst>
              <a:ext uri="{FF2B5EF4-FFF2-40B4-BE49-F238E27FC236}">
                <a16:creationId xmlns:a16="http://schemas.microsoft.com/office/drawing/2014/main" id="{B3A5CE7A-998F-45E6-B5AE-2BFA5D9DAE16}"/>
              </a:ext>
            </a:extLst>
          </p:cNvPr>
          <p:cNvSpPr>
            <a:spLocks noGrp="1"/>
          </p:cNvSpPr>
          <p:nvPr>
            <p:ph idx="1"/>
          </p:nvPr>
        </p:nvSpPr>
        <p:spPr/>
        <p:txBody>
          <a:bodyPr/>
          <a:lstStyle/>
          <a:p>
            <a:r>
              <a:rPr lang="en-US" dirty="0"/>
              <a:t>What is real? What is truth? How do we examine what is real? What do those methods look like?</a:t>
            </a:r>
          </a:p>
          <a:p>
            <a:endParaRPr lang="en-US" dirty="0"/>
          </a:p>
          <a:p>
            <a:r>
              <a:rPr lang="en-US" dirty="0"/>
              <a:t>If you know someone’s world view you can predict how they would react to different scenarios. What they think is real or the problem. How to examine the problem. What methods to use.</a:t>
            </a:r>
          </a:p>
          <a:p>
            <a:endParaRPr lang="en-US" dirty="0"/>
          </a:p>
          <a:p>
            <a:r>
              <a:rPr lang="en-US" dirty="0"/>
              <a:t>For COVID, how academics look at or study the problem, vs politicians, religious, business leaders.</a:t>
            </a:r>
          </a:p>
        </p:txBody>
      </p:sp>
    </p:spTree>
    <p:extLst>
      <p:ext uri="{BB962C8B-B14F-4D97-AF65-F5344CB8AC3E}">
        <p14:creationId xmlns:p14="http://schemas.microsoft.com/office/powerpoint/2010/main" val="3277634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58" y="0"/>
            <a:ext cx="8795084" cy="6629328"/>
          </a:xfrm>
          <a:prstGeom prst="rect">
            <a:avLst/>
          </a:prstGeom>
        </p:spPr>
      </p:pic>
      <p:graphicFrame>
        <p:nvGraphicFramePr>
          <p:cNvPr id="7" name="Table 6"/>
          <p:cNvGraphicFramePr>
            <a:graphicFrameLocks noGrp="1"/>
          </p:cNvGraphicFramePr>
          <p:nvPr/>
        </p:nvGraphicFramePr>
        <p:xfrm>
          <a:off x="9541042" y="927651"/>
          <a:ext cx="1749810" cy="5704549"/>
        </p:xfrm>
        <a:graphic>
          <a:graphicData uri="http://schemas.openxmlformats.org/drawingml/2006/table">
            <a:tbl>
              <a:tblPr firstRow="1" bandRow="1">
                <a:tableStyleId>{5C22544A-7EE6-4342-B048-85BDC9FD1C3A}</a:tableStyleId>
              </a:tblPr>
              <a:tblGrid>
                <a:gridCol w="1749810">
                  <a:extLst>
                    <a:ext uri="{9D8B030D-6E8A-4147-A177-3AD203B41FA5}">
                      <a16:colId xmlns:a16="http://schemas.microsoft.com/office/drawing/2014/main" val="2556756493"/>
                    </a:ext>
                  </a:extLst>
                </a:gridCol>
              </a:tblGrid>
              <a:tr h="496072">
                <a:tc>
                  <a:txBody>
                    <a:bodyPr/>
                    <a:lstStyle/>
                    <a:p>
                      <a:r>
                        <a:rPr lang="en-US" dirty="0">
                          <a:solidFill>
                            <a:schemeClr val="tx1"/>
                          </a:solidFill>
                        </a:rPr>
                        <a:t>Post</a:t>
                      </a:r>
                      <a:r>
                        <a:rPr lang="en-US" baseline="0" dirty="0">
                          <a:solidFill>
                            <a:schemeClr val="tx1"/>
                          </a:solidFill>
                        </a:rPr>
                        <a:t> Modern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5866651"/>
                  </a:ext>
                </a:extLst>
              </a:tr>
              <a:tr h="486034">
                <a:tc>
                  <a:txBody>
                    <a:bodyPr/>
                    <a:lstStyle/>
                    <a:p>
                      <a:r>
                        <a:rPr lang="en-US" dirty="0"/>
                        <a:t>Deconstruction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7220169"/>
                  </a:ext>
                </a:extLst>
              </a:tr>
              <a:tr h="1589460">
                <a:tc>
                  <a:txBody>
                    <a:bodyPr/>
                    <a:lstStyle/>
                    <a:p>
                      <a:r>
                        <a:rPr lang="en-US" dirty="0"/>
                        <a:t>Nothing is real only context of symbols.</a:t>
                      </a:r>
                      <a:r>
                        <a:rPr lang="en-US" baseline="0" dirty="0"/>
                        <a:t> Semantics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6238001"/>
                  </a:ext>
                </a:extLst>
              </a:tr>
              <a:tr h="1395623">
                <a:tc>
                  <a:txBody>
                    <a:bodyPr/>
                    <a:lstStyle/>
                    <a:p>
                      <a:r>
                        <a:rPr lang="en-US" dirty="0"/>
                        <a:t>Nothing exists outside of the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2603219"/>
                  </a:ext>
                </a:extLst>
              </a:tr>
              <a:tr h="1734488">
                <a:tc>
                  <a:txBody>
                    <a:bodyPr/>
                    <a:lstStyle/>
                    <a:p>
                      <a:r>
                        <a:rPr lang="en-US" dirty="0"/>
                        <a:t>Question presuppositions, values, ideologies, </a:t>
                      </a:r>
                    </a:p>
                    <a:p>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4621800"/>
                  </a:ext>
                </a:extLst>
              </a:tr>
            </a:tbl>
          </a:graphicData>
        </a:graphic>
      </p:graphicFrame>
    </p:spTree>
    <p:extLst>
      <p:ext uri="{BB962C8B-B14F-4D97-AF65-F5344CB8AC3E}">
        <p14:creationId xmlns:p14="http://schemas.microsoft.com/office/powerpoint/2010/main" val="1642092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 Modernism</a:t>
            </a:r>
          </a:p>
        </p:txBody>
      </p:sp>
      <p:sp>
        <p:nvSpPr>
          <p:cNvPr id="3" name="Content Placeholder 2"/>
          <p:cNvSpPr>
            <a:spLocks noGrp="1"/>
          </p:cNvSpPr>
          <p:nvPr>
            <p:ph idx="1"/>
          </p:nvPr>
        </p:nvSpPr>
        <p:spPr/>
        <p:txBody>
          <a:bodyPr>
            <a:normAutofit lnSpcReduction="10000"/>
          </a:bodyPr>
          <a:lstStyle/>
          <a:p>
            <a:r>
              <a:rPr lang="en-US" dirty="0"/>
              <a:t>In premodern societies, social constructions of reality took form slowly and invisibly, and the symbolic universes that people wove about themselves seemed to be permanent fixtures of life. </a:t>
            </a:r>
            <a:br>
              <a:rPr lang="en-US" dirty="0"/>
            </a:br>
            <a:r>
              <a:rPr lang="en-US" dirty="0"/>
              <a:t>Ex. Prehistoric Iceland</a:t>
            </a:r>
          </a:p>
          <a:p>
            <a:r>
              <a:rPr lang="en-US" dirty="0"/>
              <a:t>In modern societies- born out of social and physical mobility, with people beginning to suspect that there were different possible realities- individuals and groups gained, or tried to gain, more options. Ex. We need to define thing, have store signs, language</a:t>
            </a:r>
          </a:p>
          <a:p>
            <a:r>
              <a:rPr lang="en-US" dirty="0"/>
              <a:t>The postmodern individual is continually reminded that different peoples have entirely different concepts of what the world is like. </a:t>
            </a:r>
            <a:br>
              <a:rPr lang="en-US" dirty="0"/>
            </a:br>
            <a:r>
              <a:rPr lang="en-US" dirty="0"/>
              <a:t>Ex. Extreme empathy, we don’t think of the world the same at all.</a:t>
            </a:r>
          </a:p>
        </p:txBody>
      </p:sp>
    </p:spTree>
    <p:extLst>
      <p:ext uri="{BB962C8B-B14F-4D97-AF65-F5344CB8AC3E}">
        <p14:creationId xmlns:p14="http://schemas.microsoft.com/office/powerpoint/2010/main" val="1296393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64457-F09F-4C10-A913-61FEC0EBF2CB}"/>
              </a:ext>
            </a:extLst>
          </p:cNvPr>
          <p:cNvSpPr>
            <a:spLocks noGrp="1"/>
          </p:cNvSpPr>
          <p:nvPr>
            <p:ph type="title"/>
          </p:nvPr>
        </p:nvSpPr>
        <p:spPr/>
        <p:txBody>
          <a:bodyPr/>
          <a:lstStyle/>
          <a:p>
            <a:r>
              <a:rPr lang="en-US" dirty="0"/>
              <a:t>Social Construction of Reality</a:t>
            </a:r>
          </a:p>
        </p:txBody>
      </p:sp>
      <p:sp>
        <p:nvSpPr>
          <p:cNvPr id="3" name="Content Placeholder 2">
            <a:extLst>
              <a:ext uri="{FF2B5EF4-FFF2-40B4-BE49-F238E27FC236}">
                <a16:creationId xmlns:a16="http://schemas.microsoft.com/office/drawing/2014/main" id="{D47200EF-949E-4011-9A2E-05132060B4AB}"/>
              </a:ext>
            </a:extLst>
          </p:cNvPr>
          <p:cNvSpPr>
            <a:spLocks noGrp="1"/>
          </p:cNvSpPr>
          <p:nvPr>
            <p:ph idx="1"/>
          </p:nvPr>
        </p:nvSpPr>
        <p:spPr/>
        <p:txBody>
          <a:bodyPr>
            <a:normAutofit/>
          </a:bodyPr>
          <a:lstStyle/>
          <a:p>
            <a:r>
              <a:rPr lang="en-US" dirty="0"/>
              <a:t>Socrates will attempt to persuade first the </a:t>
            </a:r>
            <a:r>
              <a:rPr lang="en-US" b="1" dirty="0"/>
              <a:t>rulers and the soldiers </a:t>
            </a:r>
            <a:r>
              <a:rPr lang="en-US" dirty="0"/>
              <a:t>that the rearing and education we gave them were like dreams </a:t>
            </a:r>
          </a:p>
          <a:p>
            <a:r>
              <a:rPr lang="en-US" dirty="0"/>
              <a:t>They only thought they were undergoing all that was happening to them, while, in truth, at that time they were under the earth within, being fashioned and reared themselves.</a:t>
            </a:r>
          </a:p>
          <a:p>
            <a:r>
              <a:rPr lang="en-US" dirty="0"/>
              <a:t>When the job had been finished, then the earth, which is their mother, sent them up. </a:t>
            </a:r>
          </a:p>
          <a:p>
            <a:r>
              <a:rPr lang="en-US" dirty="0"/>
              <a:t>The land they are in were a mother and nurse, they must plan for and defend it, if anyone attacks, and they must think of the other citizens as brothers. </a:t>
            </a:r>
          </a:p>
        </p:txBody>
      </p:sp>
    </p:spTree>
    <p:extLst>
      <p:ext uri="{BB962C8B-B14F-4D97-AF65-F5344CB8AC3E}">
        <p14:creationId xmlns:p14="http://schemas.microsoft.com/office/powerpoint/2010/main" val="2148066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6D545-3F10-4655-A2FC-D8AD22F9C451}"/>
              </a:ext>
            </a:extLst>
          </p:cNvPr>
          <p:cNvSpPr>
            <a:spLocks noGrp="1"/>
          </p:cNvSpPr>
          <p:nvPr>
            <p:ph type="title"/>
          </p:nvPr>
        </p:nvSpPr>
        <p:spPr/>
        <p:txBody>
          <a:bodyPr/>
          <a:lstStyle/>
          <a:p>
            <a:r>
              <a:rPr lang="en-US" dirty="0"/>
              <a:t>Conflicts over values</a:t>
            </a:r>
          </a:p>
        </p:txBody>
      </p:sp>
      <p:sp>
        <p:nvSpPr>
          <p:cNvPr id="3" name="Content Placeholder 2">
            <a:extLst>
              <a:ext uri="{FF2B5EF4-FFF2-40B4-BE49-F238E27FC236}">
                <a16:creationId xmlns:a16="http://schemas.microsoft.com/office/drawing/2014/main" id="{75C599E1-530B-488D-9B31-73BF9903714C}"/>
              </a:ext>
            </a:extLst>
          </p:cNvPr>
          <p:cNvSpPr>
            <a:spLocks noGrp="1"/>
          </p:cNvSpPr>
          <p:nvPr>
            <p:ph idx="1"/>
          </p:nvPr>
        </p:nvSpPr>
        <p:spPr/>
        <p:txBody>
          <a:bodyPr/>
          <a:lstStyle/>
          <a:p>
            <a:r>
              <a:rPr lang="en-US" dirty="0"/>
              <a:t>What does your town or school value?</a:t>
            </a:r>
          </a:p>
          <a:p>
            <a:r>
              <a:rPr lang="en-US" dirty="0"/>
              <a:t>Small rural communities would not care about a lecture on epistemology (theory of knowledge) vs a graduate course in the Education department would have personal epistemological statements.</a:t>
            </a:r>
          </a:p>
          <a:p>
            <a:r>
              <a:rPr lang="en-US" dirty="0"/>
              <a:t>COVID so many different areas of expertise. Logistics impact Amazon, Grocery stores, businesses. Public health impacts hospitals, testing, also businesses. Technology impacts schools, shopping, boredom. Media information impacts science funding, public understanding.</a:t>
            </a:r>
          </a:p>
          <a:p>
            <a:r>
              <a:rPr lang="en-US" dirty="0"/>
              <a:t>I personally value longer in-depth magazine style pieces</a:t>
            </a:r>
          </a:p>
          <a:p>
            <a:endParaRPr lang="en-US" dirty="0"/>
          </a:p>
        </p:txBody>
      </p:sp>
    </p:spTree>
    <p:extLst>
      <p:ext uri="{BB962C8B-B14F-4D97-AF65-F5344CB8AC3E}">
        <p14:creationId xmlns:p14="http://schemas.microsoft.com/office/powerpoint/2010/main" val="3739796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B6C93-0F61-4E7F-850D-F23F62CC92F3}"/>
              </a:ext>
            </a:extLst>
          </p:cNvPr>
          <p:cNvSpPr>
            <a:spLocks noGrp="1"/>
          </p:cNvSpPr>
          <p:nvPr>
            <p:ph type="title"/>
          </p:nvPr>
        </p:nvSpPr>
        <p:spPr/>
        <p:txBody>
          <a:bodyPr/>
          <a:lstStyle/>
          <a:p>
            <a:r>
              <a:rPr lang="en-US" dirty="0"/>
              <a:t>Different groups have different values</a:t>
            </a:r>
          </a:p>
        </p:txBody>
      </p:sp>
      <p:sp>
        <p:nvSpPr>
          <p:cNvPr id="3" name="Content Placeholder 2">
            <a:extLst>
              <a:ext uri="{FF2B5EF4-FFF2-40B4-BE49-F238E27FC236}">
                <a16:creationId xmlns:a16="http://schemas.microsoft.com/office/drawing/2014/main" id="{31316C80-D4F6-4A0A-B380-844C9A83A593}"/>
              </a:ext>
            </a:extLst>
          </p:cNvPr>
          <p:cNvSpPr>
            <a:spLocks noGrp="1"/>
          </p:cNvSpPr>
          <p:nvPr>
            <p:ph idx="1"/>
          </p:nvPr>
        </p:nvSpPr>
        <p:spPr/>
        <p:txBody>
          <a:bodyPr>
            <a:normAutofit/>
          </a:bodyPr>
          <a:lstStyle/>
          <a:p>
            <a:r>
              <a:rPr lang="en-US" dirty="0"/>
              <a:t>Soldiers: Steady unskilled labor, tradition, violence</a:t>
            </a:r>
          </a:p>
          <a:p>
            <a:r>
              <a:rPr lang="en-US" dirty="0"/>
              <a:t>Right wing protestors: 2</a:t>
            </a:r>
            <a:r>
              <a:rPr lang="en-US" baseline="30000" dirty="0"/>
              <a:t>nd</a:t>
            </a:r>
            <a:r>
              <a:rPr lang="en-US" dirty="0"/>
              <a:t> amendment, freedom, conservatism</a:t>
            </a:r>
          </a:p>
          <a:p>
            <a:r>
              <a:rPr lang="en-US" dirty="0" err="1"/>
              <a:t>CoD</a:t>
            </a:r>
            <a:r>
              <a:rPr lang="en-US" dirty="0"/>
              <a:t> fans: guns, entertainment, friends, competition</a:t>
            </a:r>
          </a:p>
          <a:p>
            <a:endParaRPr lang="en-US" dirty="0"/>
          </a:p>
          <a:p>
            <a:r>
              <a:rPr lang="en-US" dirty="0"/>
              <a:t>All value patriotism, some value personal freedom more, some value their personal safety less, some value their own entertainment the most. Gun Ownership, Media representation, SES</a:t>
            </a:r>
          </a:p>
          <a:p>
            <a:r>
              <a:rPr lang="en-US" dirty="0"/>
              <a:t>From far away these groups can look similar, up close they are from different age groups, education backgrounds, urban/rural. </a:t>
            </a:r>
          </a:p>
        </p:txBody>
      </p:sp>
    </p:spTree>
    <p:extLst>
      <p:ext uri="{BB962C8B-B14F-4D97-AF65-F5344CB8AC3E}">
        <p14:creationId xmlns:p14="http://schemas.microsoft.com/office/powerpoint/2010/main" val="1112537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637D-3056-4933-BBDF-7C7657C207D7}"/>
              </a:ext>
            </a:extLst>
          </p:cNvPr>
          <p:cNvSpPr>
            <a:spLocks noGrp="1"/>
          </p:cNvSpPr>
          <p:nvPr>
            <p:ph type="title"/>
          </p:nvPr>
        </p:nvSpPr>
        <p:spPr/>
        <p:txBody>
          <a:bodyPr/>
          <a:lstStyle/>
          <a:p>
            <a:r>
              <a:rPr lang="en-US" dirty="0"/>
              <a:t>Blog Posts</a:t>
            </a:r>
          </a:p>
        </p:txBody>
      </p:sp>
      <p:sp>
        <p:nvSpPr>
          <p:cNvPr id="3" name="Content Placeholder 2">
            <a:extLst>
              <a:ext uri="{FF2B5EF4-FFF2-40B4-BE49-F238E27FC236}">
                <a16:creationId xmlns:a16="http://schemas.microsoft.com/office/drawing/2014/main" id="{C6EB536B-2C4B-42B6-8BE7-DC07070201AC}"/>
              </a:ext>
            </a:extLst>
          </p:cNvPr>
          <p:cNvSpPr>
            <a:spLocks noGrp="1"/>
          </p:cNvSpPr>
          <p:nvPr>
            <p:ph idx="1"/>
          </p:nvPr>
        </p:nvSpPr>
        <p:spPr/>
        <p:txBody>
          <a:bodyPr/>
          <a:lstStyle/>
          <a:p>
            <a:r>
              <a:rPr lang="en-US" dirty="0"/>
              <a:t>Anouska</a:t>
            </a:r>
          </a:p>
          <a:p>
            <a:r>
              <a:rPr lang="en-US" dirty="0"/>
              <a:t>Blair</a:t>
            </a:r>
          </a:p>
          <a:p>
            <a:r>
              <a:rPr lang="en-US" dirty="0"/>
              <a:t>Sophia</a:t>
            </a:r>
          </a:p>
          <a:p>
            <a:r>
              <a:rPr lang="en-US" dirty="0"/>
              <a:t>Gail</a:t>
            </a:r>
          </a:p>
        </p:txBody>
      </p:sp>
    </p:spTree>
    <p:extLst>
      <p:ext uri="{BB962C8B-B14F-4D97-AF65-F5344CB8AC3E}">
        <p14:creationId xmlns:p14="http://schemas.microsoft.com/office/powerpoint/2010/main" val="2138211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DF1D-3754-44D8-9E7D-E4F598CA36B8}"/>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53714BB8-8723-4E1C-8B48-4BACE2A2C69F}"/>
              </a:ext>
            </a:extLst>
          </p:cNvPr>
          <p:cNvSpPr>
            <a:spLocks noGrp="1"/>
          </p:cNvSpPr>
          <p:nvPr>
            <p:ph idx="1"/>
          </p:nvPr>
        </p:nvSpPr>
        <p:spPr/>
        <p:txBody>
          <a:bodyPr>
            <a:normAutofit lnSpcReduction="10000"/>
          </a:bodyPr>
          <a:lstStyle/>
          <a:p>
            <a:r>
              <a:rPr lang="en-US" dirty="0"/>
              <a:t>Subgroups and subcultures, Find 3 things they value</a:t>
            </a:r>
          </a:p>
          <a:p>
            <a:r>
              <a:rPr lang="en-US" dirty="0"/>
              <a:t>Describe a subgroup or subculture that you personally are a part of or that you see on media or social media.</a:t>
            </a:r>
          </a:p>
          <a:p>
            <a:r>
              <a:rPr lang="en-US" dirty="0"/>
              <a:t>Examples, fan of a certain game, what do they value, how would they describe themselves. Ex. </a:t>
            </a:r>
            <a:r>
              <a:rPr lang="en-US" dirty="0" err="1"/>
              <a:t>CoD</a:t>
            </a:r>
            <a:endParaRPr lang="en-US" dirty="0"/>
          </a:p>
          <a:p>
            <a:r>
              <a:rPr lang="en-US" dirty="0"/>
              <a:t>On Social media, describe a group you might be a fan of, makeup tutorials for example, how would they describe themselves</a:t>
            </a:r>
          </a:p>
          <a:p>
            <a:r>
              <a:rPr lang="en-US" dirty="0"/>
              <a:t>On TV, what is a show you watch, how is the main family portrayed, how would they describe themselves. Ex. Bob’s Burgers: mental health, relationships, struggling small business</a:t>
            </a:r>
          </a:p>
        </p:txBody>
      </p:sp>
    </p:spTree>
    <p:extLst>
      <p:ext uri="{BB962C8B-B14F-4D97-AF65-F5344CB8AC3E}">
        <p14:creationId xmlns:p14="http://schemas.microsoft.com/office/powerpoint/2010/main" val="931799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850</Words>
  <Application>Microsoft Office PowerPoint</Application>
  <PresentationFormat>Widescreen</PresentationFormat>
  <Paragraphs>64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Comm 2302</vt:lpstr>
      <vt:lpstr>News</vt:lpstr>
      <vt:lpstr>Activity</vt:lpstr>
      <vt:lpstr>Why the Coronavirus Is So Confusing</vt:lpstr>
      <vt:lpstr>What is a world view?</vt:lpstr>
      <vt:lpstr>PowerPoint Presentation</vt:lpstr>
      <vt:lpstr>Post Modernism</vt:lpstr>
      <vt:lpstr>Social Construction of Reality</vt:lpstr>
      <vt:lpstr>Conflicts over values</vt:lpstr>
      <vt:lpstr>Different groups have different values</vt:lpstr>
      <vt:lpstr>Blog Posts</vt:lpstr>
      <vt:lpstr>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2302</dc:title>
  <dc:creator>Jacob Sanchez</dc:creator>
  <cp:lastModifiedBy>Jacob Sanchez</cp:lastModifiedBy>
  <cp:revision>7</cp:revision>
  <dcterms:created xsi:type="dcterms:W3CDTF">2020-04-30T17:27:37Z</dcterms:created>
  <dcterms:modified xsi:type="dcterms:W3CDTF">2020-04-30T18:43:41Z</dcterms:modified>
</cp:coreProperties>
</file>