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62" r:id="rId5"/>
    <p:sldId id="269" r:id="rId6"/>
    <p:sldId id="263" r:id="rId7"/>
    <p:sldId id="264" r:id="rId8"/>
    <p:sldId id="266" r:id="rId9"/>
    <p:sldId id="270" r:id="rId10"/>
    <p:sldId id="260"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9" autoAdjust="0"/>
    <p:restoredTop sz="94660"/>
  </p:normalViewPr>
  <p:slideViewPr>
    <p:cSldViewPr snapToGrid="0">
      <p:cViewPr varScale="1">
        <p:scale>
          <a:sx n="120" d="100"/>
          <a:sy n="120" d="100"/>
        </p:scale>
        <p:origin x="120"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1824-CF20-48E6-B1AE-A5108605B9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116543-00BE-4C6C-B1C1-1350BF705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AC1954-1E91-4776-85CB-A2C5534FE967}"/>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59FD394B-1534-4F96-ABD8-9D186DE4A4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6E39B-BE77-41E4-9E32-A29819395B9A}"/>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3765300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C54B-FEAE-4174-A6CE-2CC6625EC8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E9224B-94E3-4F47-BD12-14947C4403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06936-6CB9-4792-A05E-ACC903B5E876}"/>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32ADCE76-F7EF-4ED0-A652-16F1AF7E9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AD228-6FBE-45EF-8BD1-FEB67BA45767}"/>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1629455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BBCB-0D1B-42E9-ADB5-A8348BBE88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F27300-F6CF-44DD-A28B-5C5C2EC6E5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DE3167-B75C-4F56-BEBC-895E3BF696E9}"/>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7038BA4C-52FF-40F7-8A34-D8090D48B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E4715-2A6E-4065-B995-23B5EA9B0DC0}"/>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21221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04FA-405E-4DB4-93EA-8A8A6658D4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24F077-6486-43A5-8A0F-DC63A8F6B5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3454AD-A126-443F-9270-6B15786013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450F6D-D7E6-4175-A022-90DDA1F970CB}"/>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6" name="Footer Placeholder 5">
            <a:extLst>
              <a:ext uri="{FF2B5EF4-FFF2-40B4-BE49-F238E27FC236}">
                <a16:creationId xmlns:a16="http://schemas.microsoft.com/office/drawing/2014/main" id="{1B91FB91-5E0F-4F4A-B280-430256886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CD3944-3310-4CEB-A923-B5B43334FF21}"/>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207568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4212A-C72B-41B3-8377-37BE85C768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E1099B-F8BC-40F8-ADAD-0991120ECC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C4D545-6583-4314-991D-60F61AB318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374542-104E-4305-9778-EA73369A25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DDE8F9-8AAE-4EA0-A578-4D281087DF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071B0E-FFE7-4DFE-8E09-D8DA547A9B96}"/>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8" name="Footer Placeholder 7">
            <a:extLst>
              <a:ext uri="{FF2B5EF4-FFF2-40B4-BE49-F238E27FC236}">
                <a16:creationId xmlns:a16="http://schemas.microsoft.com/office/drawing/2014/main" id="{2D9122AB-1C30-4D01-84EB-12093ED480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038F93-33F3-48AD-B00E-9C75CF8D75C2}"/>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4020960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89C9A-7890-4B26-A262-94DC9C5E3B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A0E2E1-7F91-420C-B573-E55173A45BA9}"/>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4" name="Footer Placeholder 3">
            <a:extLst>
              <a:ext uri="{FF2B5EF4-FFF2-40B4-BE49-F238E27FC236}">
                <a16:creationId xmlns:a16="http://schemas.microsoft.com/office/drawing/2014/main" id="{88F16C21-E1B1-4AD0-9EEB-9369C99286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061F5-3CFA-4337-A50D-C325253DAD7C}"/>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419391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35E865-518C-4312-84D8-8392CB5D93B5}"/>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3" name="Footer Placeholder 2">
            <a:extLst>
              <a:ext uri="{FF2B5EF4-FFF2-40B4-BE49-F238E27FC236}">
                <a16:creationId xmlns:a16="http://schemas.microsoft.com/office/drawing/2014/main" id="{11876676-C263-42F9-BEAF-1CDDE3B031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F048D9-B267-4240-9B39-A7F5F5B4AEF9}"/>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696931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E7A7C-AD66-4E86-B53A-A4DF35C780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A74D9D-1E16-42D4-A552-C92F779503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C0DEA7-C899-4D81-9469-7331F23BA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63000-D8B8-41F7-8B0B-1E63B2518365}"/>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6" name="Footer Placeholder 5">
            <a:extLst>
              <a:ext uri="{FF2B5EF4-FFF2-40B4-BE49-F238E27FC236}">
                <a16:creationId xmlns:a16="http://schemas.microsoft.com/office/drawing/2014/main" id="{813426C0-739C-47C4-9D30-E8DD76878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FDB88A-8744-4628-8E9C-36966AA2906F}"/>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3046190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C0A0-8B9D-4600-899A-2147720F4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D1D965-EAA3-45C6-BA12-9726E638F6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AD600D-12D7-460A-ADC3-6422CCB4AC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14E8DD-DCDF-433F-AA40-6707373E98DD}"/>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6" name="Footer Placeholder 5">
            <a:extLst>
              <a:ext uri="{FF2B5EF4-FFF2-40B4-BE49-F238E27FC236}">
                <a16:creationId xmlns:a16="http://schemas.microsoft.com/office/drawing/2014/main" id="{EBF219B4-9139-4F34-AE0C-1121D794F1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E3CADD-E5E9-4535-B206-9472093F4A04}"/>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2323614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0B94-27DF-4CFE-96CB-404A27F591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FECE0C-622C-4981-8A69-706D75D0A1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C2458-39AE-4C61-8A23-CAD23F9EB3DC}"/>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AD075D65-988D-4BB7-8442-C38243B4B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27D9A-BB9A-4788-81F5-C6E1D3F2CF8D}"/>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111435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1B8373-A3B0-43EC-81FA-5AD40884C1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CDFE8B-0385-4EC6-9E7C-A5D29A5E86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58104-D064-4188-AE44-F728EB114639}"/>
              </a:ext>
            </a:extLst>
          </p:cNvPr>
          <p:cNvSpPr>
            <a:spLocks noGrp="1"/>
          </p:cNvSpPr>
          <p:nvPr>
            <p:ph type="dt" sz="half" idx="10"/>
          </p:nvPr>
        </p:nvSpPr>
        <p:spPr/>
        <p:txBody>
          <a:body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459AA8BE-0F56-4A3B-AAC6-9121A9C67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F1DBC7-4368-46F5-BD7A-4DFDF7D44B82}"/>
              </a:ext>
            </a:extLst>
          </p:cNvPr>
          <p:cNvSpPr>
            <a:spLocks noGrp="1"/>
          </p:cNvSpPr>
          <p:nvPr>
            <p:ph type="sldNum" sz="quarter" idx="12"/>
          </p:nvPr>
        </p:nvSpPr>
        <p:spPr/>
        <p:txBody>
          <a:bodyPr/>
          <a:lstStyle/>
          <a:p>
            <a:fld id="{0704EAC7-5034-4990-A3B6-B849280AE8D6}" type="slidenum">
              <a:rPr lang="en-US" smtClean="0"/>
              <a:t>‹#›</a:t>
            </a:fld>
            <a:endParaRPr lang="en-US"/>
          </a:p>
        </p:txBody>
      </p:sp>
    </p:spTree>
    <p:extLst>
      <p:ext uri="{BB962C8B-B14F-4D97-AF65-F5344CB8AC3E}">
        <p14:creationId xmlns:p14="http://schemas.microsoft.com/office/powerpoint/2010/main" val="34171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BAE71F-EDB0-4A51-A8FC-1B97E88CB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CBE288-28AA-423A-9C44-A9C2CF4D6B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C57E77-65C1-4D2B-9E97-4EA731B0E8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087C-C4A2-4D38-929A-7743C4B1AE16}" type="datetimeFigureOut">
              <a:rPr lang="en-US" smtClean="0"/>
              <a:t>4/28/2020</a:t>
            </a:fld>
            <a:endParaRPr lang="en-US"/>
          </a:p>
        </p:txBody>
      </p:sp>
      <p:sp>
        <p:nvSpPr>
          <p:cNvPr id="5" name="Footer Placeholder 4">
            <a:extLst>
              <a:ext uri="{FF2B5EF4-FFF2-40B4-BE49-F238E27FC236}">
                <a16:creationId xmlns:a16="http://schemas.microsoft.com/office/drawing/2014/main" id="{F6FDB8C0-C213-42C7-9F90-80AADC29B8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A82DFB-A424-43A1-9A2D-59BB74C154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04EAC7-5034-4990-A3B6-B849280AE8D6}" type="slidenum">
              <a:rPr lang="en-US" smtClean="0"/>
              <a:t>‹#›</a:t>
            </a:fld>
            <a:endParaRPr lang="en-US"/>
          </a:p>
        </p:txBody>
      </p:sp>
    </p:spTree>
    <p:extLst>
      <p:ext uri="{BB962C8B-B14F-4D97-AF65-F5344CB8AC3E}">
        <p14:creationId xmlns:p14="http://schemas.microsoft.com/office/powerpoint/2010/main" val="3548130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16z.com/2020/04/18/its-time-to-build/" TargetMode="External"/><Relationship Id="rId2" Type="http://schemas.openxmlformats.org/officeDocument/2006/relationships/hyperlink" Target="https://www.bbc.com/news/technology-52441428" TargetMode="External"/><Relationship Id="rId1" Type="http://schemas.openxmlformats.org/officeDocument/2006/relationships/slideLayout" Target="../slideLayouts/slideLayout2.xml"/><Relationship Id="rId6" Type="http://schemas.openxmlformats.org/officeDocument/2006/relationships/hyperlink" Target="https://sports.theonion.com/tim-duncan-maps-out-spurs-genealogy-after-being-hired-1836669774" TargetMode="External"/><Relationship Id="rId5" Type="http://schemas.openxmlformats.org/officeDocument/2006/relationships/hyperlink" Target="https://twitter.com/tonybonesarelli/status/1254915408273997825" TargetMode="External"/><Relationship Id="rId4" Type="http://schemas.openxmlformats.org/officeDocument/2006/relationships/hyperlink" Target="https://twitter.com/Dylangonzalez21/status/125489455757511884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Rationality" TargetMode="External"/><Relationship Id="rId3" Type="http://schemas.openxmlformats.org/officeDocument/2006/relationships/hyperlink" Target="https://en.wikipedia.org/wiki/Grand_narrative" TargetMode="External"/><Relationship Id="rId7" Type="http://schemas.openxmlformats.org/officeDocument/2006/relationships/hyperlink" Target="https://en.wikipedia.org/wiki/Absolute_truth" TargetMode="External"/><Relationship Id="rId2" Type="http://schemas.openxmlformats.org/officeDocument/2006/relationships/hyperlink" Target="https://en.wikipedia.org/wiki/Skepticism" TargetMode="External"/><Relationship Id="rId1" Type="http://schemas.openxmlformats.org/officeDocument/2006/relationships/slideLayout" Target="../slideLayouts/slideLayout2.xml"/><Relationship Id="rId6" Type="http://schemas.openxmlformats.org/officeDocument/2006/relationships/hyperlink" Target="https://en.wikipedia.org/wiki/Objective_reality" TargetMode="External"/><Relationship Id="rId5" Type="http://schemas.openxmlformats.org/officeDocument/2006/relationships/hyperlink" Target="https://en.wikipedia.org/wiki/The_enlightenment" TargetMode="External"/><Relationship Id="rId10" Type="http://schemas.openxmlformats.org/officeDocument/2006/relationships/hyperlink" Target="https://en.wikipedia.org/wiki/Social_progress" TargetMode="External"/><Relationship Id="rId4" Type="http://schemas.openxmlformats.org/officeDocument/2006/relationships/hyperlink" Target="https://en.wikipedia.org/wiki/Ideology" TargetMode="External"/><Relationship Id="rId9" Type="http://schemas.openxmlformats.org/officeDocument/2006/relationships/hyperlink" Target="https://en.wikipedia.org/wiki/Human_natur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52F6D-ABB9-4E39-8010-3DA309E0C380}"/>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E71F1E91-AC61-4B5F-A676-CB35D373994E}"/>
              </a:ext>
            </a:extLst>
          </p:cNvPr>
          <p:cNvSpPr>
            <a:spLocks noGrp="1"/>
          </p:cNvSpPr>
          <p:nvPr>
            <p:ph type="subTitle" idx="1"/>
          </p:nvPr>
        </p:nvSpPr>
        <p:spPr/>
        <p:txBody>
          <a:bodyPr/>
          <a:lstStyle/>
          <a:p>
            <a:r>
              <a:rPr lang="en-US" dirty="0"/>
              <a:t>4-29-2020</a:t>
            </a:r>
          </a:p>
        </p:txBody>
      </p:sp>
    </p:spTree>
    <p:extLst>
      <p:ext uri="{BB962C8B-B14F-4D97-AF65-F5344CB8AC3E}">
        <p14:creationId xmlns:p14="http://schemas.microsoft.com/office/powerpoint/2010/main" val="2509572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F9FC-A305-4593-9961-FF11A53CA9EE}"/>
              </a:ext>
            </a:extLst>
          </p:cNvPr>
          <p:cNvSpPr>
            <a:spLocks noGrp="1"/>
          </p:cNvSpPr>
          <p:nvPr>
            <p:ph type="title"/>
          </p:nvPr>
        </p:nvSpPr>
        <p:spPr/>
        <p:txBody>
          <a:bodyPr/>
          <a:lstStyle/>
          <a:p>
            <a:r>
              <a:rPr lang="en-US" dirty="0"/>
              <a:t>News and COVID Corner</a:t>
            </a:r>
          </a:p>
        </p:txBody>
      </p:sp>
      <p:sp>
        <p:nvSpPr>
          <p:cNvPr id="3" name="Content Placeholder 2">
            <a:extLst>
              <a:ext uri="{FF2B5EF4-FFF2-40B4-BE49-F238E27FC236}">
                <a16:creationId xmlns:a16="http://schemas.microsoft.com/office/drawing/2014/main" id="{3D4D495C-0E6A-4D86-84DE-0C5988031244}"/>
              </a:ext>
            </a:extLst>
          </p:cNvPr>
          <p:cNvSpPr>
            <a:spLocks noGrp="1"/>
          </p:cNvSpPr>
          <p:nvPr>
            <p:ph idx="1"/>
          </p:nvPr>
        </p:nvSpPr>
        <p:spPr/>
        <p:txBody>
          <a:bodyPr/>
          <a:lstStyle/>
          <a:p>
            <a:r>
              <a:rPr lang="en-US" dirty="0"/>
              <a:t>Any survey questions?</a:t>
            </a:r>
            <a:endParaRPr lang="en-US" dirty="0">
              <a:hlinkClick r:id="rId2"/>
            </a:endParaRPr>
          </a:p>
          <a:p>
            <a:endParaRPr lang="en-US" dirty="0">
              <a:hlinkClick r:id="rId2"/>
            </a:endParaRPr>
          </a:p>
          <a:p>
            <a:r>
              <a:rPr lang="en-US" dirty="0">
                <a:hlinkClick r:id="rId3"/>
              </a:rPr>
              <a:t>https://a16z.com/2020/04/18/its-time-to-build/</a:t>
            </a:r>
            <a:endParaRPr lang="en-US" dirty="0">
              <a:hlinkClick r:id="rId2"/>
            </a:endParaRPr>
          </a:p>
          <a:p>
            <a:r>
              <a:rPr lang="en-US" dirty="0">
                <a:hlinkClick r:id="rId2"/>
              </a:rPr>
              <a:t>Contact Tracing technology</a:t>
            </a:r>
            <a:endParaRPr lang="en-US" dirty="0"/>
          </a:p>
          <a:p>
            <a:r>
              <a:rPr lang="en-US" dirty="0">
                <a:hlinkClick r:id="rId4"/>
              </a:rPr>
              <a:t>https://twitter.com/Dylangonzalez21/status/1254894557575118849</a:t>
            </a:r>
            <a:endParaRPr lang="en-US" dirty="0"/>
          </a:p>
          <a:p>
            <a:r>
              <a:rPr lang="en-US" dirty="0">
                <a:hlinkClick r:id="rId5"/>
              </a:rPr>
              <a:t>Onion headlines</a:t>
            </a:r>
            <a:r>
              <a:rPr lang="en-US" dirty="0"/>
              <a:t> </a:t>
            </a:r>
          </a:p>
          <a:p>
            <a:r>
              <a:rPr lang="en-US" dirty="0">
                <a:hlinkClick r:id="rId6"/>
              </a:rPr>
              <a:t>https://sports.theonion.com/tim-duncan-maps-out-spurs-genealogy-after-being-hired-1836669774</a:t>
            </a:r>
            <a:endParaRPr lang="en-US" dirty="0"/>
          </a:p>
        </p:txBody>
      </p:sp>
    </p:spTree>
    <p:extLst>
      <p:ext uri="{BB962C8B-B14F-4D97-AF65-F5344CB8AC3E}">
        <p14:creationId xmlns:p14="http://schemas.microsoft.com/office/powerpoint/2010/main" val="125147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FD0B-722A-4A89-9B41-9AFA039E972B}"/>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98D917FB-6B91-4662-B0A7-59A69F51C0DD}"/>
              </a:ext>
            </a:extLst>
          </p:cNvPr>
          <p:cNvSpPr>
            <a:spLocks noGrp="1"/>
          </p:cNvSpPr>
          <p:nvPr>
            <p:ph idx="1"/>
          </p:nvPr>
        </p:nvSpPr>
        <p:spPr/>
        <p:txBody>
          <a:bodyPr/>
          <a:lstStyle/>
          <a:p>
            <a:r>
              <a:rPr lang="en-US" dirty="0"/>
              <a:t>What is an example in any media you’ve ever seen of reality vs a simulation of reality?</a:t>
            </a:r>
          </a:p>
          <a:p>
            <a:r>
              <a:rPr lang="en-US" dirty="0"/>
              <a:t>What is the question the writers are trying to answer or prove?</a:t>
            </a:r>
          </a:p>
          <a:p>
            <a:r>
              <a:rPr lang="en-US" dirty="0"/>
              <a:t>What is the twist in that new world?</a:t>
            </a:r>
          </a:p>
          <a:p>
            <a:r>
              <a:rPr lang="en-US" dirty="0"/>
              <a:t>Ex. Matrix, Westworld</a:t>
            </a:r>
          </a:p>
          <a:p>
            <a:r>
              <a:rPr lang="en-US" dirty="0"/>
              <a:t>What we think isn’t real? Life is a simulation? This virtual world is fun or dangerous? Virtual crime is sexy? Life is planned by AI </a:t>
            </a:r>
          </a:p>
        </p:txBody>
      </p:sp>
    </p:spTree>
    <p:extLst>
      <p:ext uri="{BB962C8B-B14F-4D97-AF65-F5344CB8AC3E}">
        <p14:creationId xmlns:p14="http://schemas.microsoft.com/office/powerpoint/2010/main" val="454070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Precession of Simulacra</a:t>
            </a:r>
          </a:p>
        </p:txBody>
      </p:sp>
      <p:sp>
        <p:nvSpPr>
          <p:cNvPr id="3" name="Content Placeholder 2"/>
          <p:cNvSpPr>
            <a:spLocks noGrp="1"/>
          </p:cNvSpPr>
          <p:nvPr>
            <p:ph idx="1"/>
          </p:nvPr>
        </p:nvSpPr>
        <p:spPr/>
        <p:txBody>
          <a:bodyPr/>
          <a:lstStyle/>
          <a:p>
            <a:r>
              <a:rPr lang="en-US" dirty="0"/>
              <a:t>Disneyland is an imaginary idea of of the “real” America.</a:t>
            </a:r>
          </a:p>
          <a:p>
            <a:r>
              <a:rPr lang="en-US" dirty="0"/>
              <a:t>Made for children to act like children</a:t>
            </a:r>
          </a:p>
          <a:p>
            <a:r>
              <a:rPr lang="en-US" dirty="0"/>
              <a:t>Hyper-simulation of rides, fun, positive affect</a:t>
            </a:r>
          </a:p>
          <a:p>
            <a:r>
              <a:rPr lang="en-US" dirty="0"/>
              <a:t>Adults go to Disneyland to be childish, when childishness is everywhere, particularly in those adults outside of Disneyworld</a:t>
            </a:r>
          </a:p>
          <a:p>
            <a:endParaRPr lang="en-US" dirty="0"/>
          </a:p>
          <a:p>
            <a:r>
              <a:rPr lang="en-US" dirty="0"/>
              <a:t>Illusion is no longer possible</a:t>
            </a:r>
          </a:p>
          <a:p>
            <a:r>
              <a:rPr lang="en-US" dirty="0"/>
              <a:t>Impossible to stage a simulation of a robbery, all the signs that are there, make everyone see a REAL robbery</a:t>
            </a:r>
          </a:p>
        </p:txBody>
      </p:sp>
    </p:spTree>
    <p:extLst>
      <p:ext uri="{BB962C8B-B14F-4D97-AF65-F5344CB8AC3E}">
        <p14:creationId xmlns:p14="http://schemas.microsoft.com/office/powerpoint/2010/main" val="195151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3AF8E-B8C4-421D-BD45-DFCCB56749A3}"/>
              </a:ext>
            </a:extLst>
          </p:cNvPr>
          <p:cNvSpPr>
            <a:spLocks noGrp="1"/>
          </p:cNvSpPr>
          <p:nvPr>
            <p:ph type="title"/>
          </p:nvPr>
        </p:nvSpPr>
        <p:spPr/>
        <p:txBody>
          <a:bodyPr/>
          <a:lstStyle/>
          <a:p>
            <a:r>
              <a:rPr lang="en-US" dirty="0"/>
              <a:t>Relation to current events</a:t>
            </a:r>
          </a:p>
        </p:txBody>
      </p:sp>
      <p:sp>
        <p:nvSpPr>
          <p:cNvPr id="3" name="Content Placeholder 2">
            <a:extLst>
              <a:ext uri="{FF2B5EF4-FFF2-40B4-BE49-F238E27FC236}">
                <a16:creationId xmlns:a16="http://schemas.microsoft.com/office/drawing/2014/main" id="{E6B30CB0-286C-4523-8469-2585387B6784}"/>
              </a:ext>
            </a:extLst>
          </p:cNvPr>
          <p:cNvSpPr>
            <a:spLocks noGrp="1"/>
          </p:cNvSpPr>
          <p:nvPr>
            <p:ph idx="1"/>
          </p:nvPr>
        </p:nvSpPr>
        <p:spPr/>
        <p:txBody>
          <a:bodyPr>
            <a:normAutofit lnSpcReduction="10000"/>
          </a:bodyPr>
          <a:lstStyle/>
          <a:p>
            <a:r>
              <a:rPr lang="en-US" dirty="0"/>
              <a:t>RE: </a:t>
            </a:r>
            <a:r>
              <a:rPr lang="en-US" dirty="0" err="1"/>
              <a:t>Andressen</a:t>
            </a:r>
            <a:r>
              <a:rPr lang="en-US" dirty="0"/>
              <a:t> piece, Institutions are difficult to change, the conditions that brought them to be, equilibrium, static, hard to change anything quickly, erode the edges, play the game with old rules, slow to adapt, do you want to be the first to go back and eat in a restaurant?</a:t>
            </a:r>
          </a:p>
          <a:p>
            <a:r>
              <a:rPr lang="en-US" dirty="0"/>
              <a:t>Danger of minorities wearing masks, in media they are robbers, will be shot and killed by police. </a:t>
            </a:r>
          </a:p>
          <a:p>
            <a:r>
              <a:rPr lang="en-US" dirty="0"/>
              <a:t>Animal crossing, make your own schedule, there are points for doing some activities, or you can make your own schedule, explore where you want, decorate your house, all these ideas are old</a:t>
            </a:r>
          </a:p>
          <a:p>
            <a:r>
              <a:rPr lang="en-US" dirty="0"/>
              <a:t>Regression to more comfortable times, lack of danger, uncertainty</a:t>
            </a:r>
          </a:p>
        </p:txBody>
      </p:sp>
    </p:spTree>
    <p:extLst>
      <p:ext uri="{BB962C8B-B14F-4D97-AF65-F5344CB8AC3E}">
        <p14:creationId xmlns:p14="http://schemas.microsoft.com/office/powerpoint/2010/main" val="2721938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58" y="0"/>
            <a:ext cx="8795084" cy="6629328"/>
          </a:xfrm>
          <a:prstGeom prst="rect">
            <a:avLst/>
          </a:prstGeom>
        </p:spPr>
      </p:pic>
      <p:graphicFrame>
        <p:nvGraphicFramePr>
          <p:cNvPr id="7" name="Table 6"/>
          <p:cNvGraphicFramePr>
            <a:graphicFrameLocks noGrp="1"/>
          </p:cNvGraphicFramePr>
          <p:nvPr/>
        </p:nvGraphicFramePr>
        <p:xfrm>
          <a:off x="9541042" y="927651"/>
          <a:ext cx="1749810" cy="5704549"/>
        </p:xfrm>
        <a:graphic>
          <a:graphicData uri="http://schemas.openxmlformats.org/drawingml/2006/table">
            <a:tbl>
              <a:tblPr firstRow="1" bandRow="1">
                <a:tableStyleId>{5C22544A-7EE6-4342-B048-85BDC9FD1C3A}</a:tableStyleId>
              </a:tblPr>
              <a:tblGrid>
                <a:gridCol w="1749810">
                  <a:extLst>
                    <a:ext uri="{9D8B030D-6E8A-4147-A177-3AD203B41FA5}">
                      <a16:colId xmlns:a16="http://schemas.microsoft.com/office/drawing/2014/main" val="2556756493"/>
                    </a:ext>
                  </a:extLst>
                </a:gridCol>
              </a:tblGrid>
              <a:tr h="496072">
                <a:tc>
                  <a:txBody>
                    <a:bodyPr/>
                    <a:lstStyle/>
                    <a:p>
                      <a:r>
                        <a:rPr lang="en-US" dirty="0">
                          <a:solidFill>
                            <a:schemeClr val="tx1"/>
                          </a:solidFill>
                        </a:rPr>
                        <a:t>Post</a:t>
                      </a:r>
                      <a:r>
                        <a:rPr lang="en-US" baseline="0" dirty="0">
                          <a:solidFill>
                            <a:schemeClr val="tx1"/>
                          </a:solidFill>
                        </a:rPr>
                        <a:t> Modern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5866651"/>
                  </a:ext>
                </a:extLst>
              </a:tr>
              <a:tr h="486034">
                <a:tc>
                  <a:txBody>
                    <a:bodyPr/>
                    <a:lstStyle/>
                    <a:p>
                      <a:r>
                        <a:rPr lang="en-US" dirty="0"/>
                        <a:t>Deconstruction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7220169"/>
                  </a:ext>
                </a:extLst>
              </a:tr>
              <a:tr h="1589460">
                <a:tc>
                  <a:txBody>
                    <a:bodyPr/>
                    <a:lstStyle/>
                    <a:p>
                      <a:r>
                        <a:rPr lang="en-US" dirty="0"/>
                        <a:t>Nothing is real only context of symbols.</a:t>
                      </a:r>
                      <a:r>
                        <a:rPr lang="en-US" baseline="0" dirty="0"/>
                        <a:t> Semantics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6238001"/>
                  </a:ext>
                </a:extLst>
              </a:tr>
              <a:tr h="1395623">
                <a:tc>
                  <a:txBody>
                    <a:bodyPr/>
                    <a:lstStyle/>
                    <a:p>
                      <a:r>
                        <a:rPr lang="en-US" dirty="0"/>
                        <a:t>Nothing exists outside of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2603219"/>
                  </a:ext>
                </a:extLst>
              </a:tr>
              <a:tr h="1734488">
                <a:tc>
                  <a:txBody>
                    <a:bodyPr/>
                    <a:lstStyle/>
                    <a:p>
                      <a:r>
                        <a:rPr lang="en-US" dirty="0"/>
                        <a:t>Question presuppositions, values, ideologies, </a:t>
                      </a:r>
                    </a:p>
                    <a:p>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4621800"/>
                  </a:ext>
                </a:extLst>
              </a:tr>
            </a:tbl>
          </a:graphicData>
        </a:graphic>
      </p:graphicFrame>
    </p:spTree>
    <p:extLst>
      <p:ext uri="{BB962C8B-B14F-4D97-AF65-F5344CB8AC3E}">
        <p14:creationId xmlns:p14="http://schemas.microsoft.com/office/powerpoint/2010/main" val="58088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 Modern (paradigm)</a:t>
            </a:r>
          </a:p>
        </p:txBody>
      </p:sp>
      <p:sp>
        <p:nvSpPr>
          <p:cNvPr id="3" name="Content Placeholder 2"/>
          <p:cNvSpPr>
            <a:spLocks noGrp="1"/>
          </p:cNvSpPr>
          <p:nvPr>
            <p:ph idx="1"/>
          </p:nvPr>
        </p:nvSpPr>
        <p:spPr/>
        <p:txBody>
          <a:bodyPr/>
          <a:lstStyle/>
          <a:p>
            <a:r>
              <a:rPr lang="en-US" dirty="0"/>
              <a:t>Postmodernism is typically defined by an attitude of </a:t>
            </a:r>
            <a:r>
              <a:rPr lang="en-US" dirty="0">
                <a:hlinkClick r:id="rId2" tooltip="Skepticism"/>
              </a:rPr>
              <a:t>skepticism</a:t>
            </a:r>
            <a:r>
              <a:rPr lang="en-US" dirty="0"/>
              <a:t> or distrust toward </a:t>
            </a:r>
            <a:r>
              <a:rPr lang="en-US" dirty="0">
                <a:hlinkClick r:id="rId3" tooltip="Grand narrative"/>
              </a:rPr>
              <a:t>grand narratives</a:t>
            </a:r>
            <a:r>
              <a:rPr lang="en-US" dirty="0"/>
              <a:t>, </a:t>
            </a:r>
            <a:r>
              <a:rPr lang="en-US" dirty="0">
                <a:hlinkClick r:id="rId4" tooltip="Ideology"/>
              </a:rPr>
              <a:t>ideologies</a:t>
            </a:r>
            <a:r>
              <a:rPr lang="en-US" dirty="0"/>
              <a:t>, and various tenets of </a:t>
            </a:r>
            <a:r>
              <a:rPr lang="en-US" dirty="0">
                <a:hlinkClick r:id="rId5" tooltip="The enlightenment"/>
              </a:rPr>
              <a:t>Enlightenment rationality</a:t>
            </a:r>
            <a:r>
              <a:rPr lang="en-US" dirty="0"/>
              <a:t>, including the existence of </a:t>
            </a:r>
            <a:r>
              <a:rPr lang="en-US" dirty="0">
                <a:hlinkClick r:id="rId6" tooltip="Objective reality"/>
              </a:rPr>
              <a:t>objective reality</a:t>
            </a:r>
            <a:r>
              <a:rPr lang="en-US" dirty="0"/>
              <a:t> and </a:t>
            </a:r>
            <a:r>
              <a:rPr lang="en-US" dirty="0">
                <a:hlinkClick r:id="rId7" tooltip="Absolute truth"/>
              </a:rPr>
              <a:t>absolute truth</a:t>
            </a:r>
            <a:r>
              <a:rPr lang="en-US" dirty="0"/>
              <a:t>, as well as notions of </a:t>
            </a:r>
            <a:r>
              <a:rPr lang="en-US" dirty="0">
                <a:hlinkClick r:id="rId8" tooltip="Rationality"/>
              </a:rPr>
              <a:t>rationality</a:t>
            </a:r>
            <a:r>
              <a:rPr lang="en-US" dirty="0"/>
              <a:t>, </a:t>
            </a:r>
            <a:r>
              <a:rPr lang="en-US" dirty="0">
                <a:hlinkClick r:id="rId9" tooltip="Human nature"/>
              </a:rPr>
              <a:t>human nature</a:t>
            </a:r>
            <a:r>
              <a:rPr lang="en-US" dirty="0"/>
              <a:t>, and </a:t>
            </a:r>
            <a:r>
              <a:rPr lang="en-US" dirty="0">
                <a:hlinkClick r:id="rId10" tooltip="Social progress"/>
              </a:rPr>
              <a:t>progress</a:t>
            </a:r>
            <a:r>
              <a:rPr lang="en-US" dirty="0"/>
              <a:t>.</a:t>
            </a:r>
          </a:p>
          <a:p>
            <a:r>
              <a:rPr lang="en-US" dirty="0"/>
              <a:t>Even the Joker’s belief in chaos and upending the established order is an ideology itself. He really did have a plan, crime, had a point to prove. Yin to Yang. Post Modernism, no story, no cause effect. </a:t>
            </a:r>
          </a:p>
          <a:p>
            <a:r>
              <a:rPr lang="en-US" dirty="0"/>
              <a:t>Context of symbols, what does this mean now? Gun, hand painting on walls, no thinking, just reacting. Objects have no fixed meaning. </a:t>
            </a:r>
          </a:p>
        </p:txBody>
      </p:sp>
    </p:spTree>
    <p:extLst>
      <p:ext uri="{BB962C8B-B14F-4D97-AF65-F5344CB8AC3E}">
        <p14:creationId xmlns:p14="http://schemas.microsoft.com/office/powerpoint/2010/main" val="405383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 Modernism</a:t>
            </a:r>
          </a:p>
        </p:txBody>
      </p:sp>
      <p:sp>
        <p:nvSpPr>
          <p:cNvPr id="3" name="Content Placeholder 2"/>
          <p:cNvSpPr>
            <a:spLocks noGrp="1"/>
          </p:cNvSpPr>
          <p:nvPr>
            <p:ph idx="1"/>
          </p:nvPr>
        </p:nvSpPr>
        <p:spPr/>
        <p:txBody>
          <a:bodyPr>
            <a:normAutofit lnSpcReduction="10000"/>
          </a:bodyPr>
          <a:lstStyle/>
          <a:p>
            <a:r>
              <a:rPr lang="en-US" dirty="0"/>
              <a:t>In premodern societies, social constructions of reality took form slowly and invisibly, and the symbolic universes that people wove about themselves seemed to be permanent fixtures of life. </a:t>
            </a:r>
            <a:br>
              <a:rPr lang="en-US" dirty="0"/>
            </a:br>
            <a:r>
              <a:rPr lang="en-US" dirty="0"/>
              <a:t>Ex. Prehistoric Iceland</a:t>
            </a:r>
          </a:p>
          <a:p>
            <a:r>
              <a:rPr lang="en-US" dirty="0"/>
              <a:t>In modern societies- born out of social and physical mobility, with people beginning to suspect that there were different possible realities- individuals and groups gained, or tried to gain, more options. Ex. We need to define thing, have store signs, language</a:t>
            </a:r>
          </a:p>
          <a:p>
            <a:r>
              <a:rPr lang="en-US" dirty="0"/>
              <a:t>The postmodern individual is continually reminded that different peoples have entirely different concepts of what the world is like. </a:t>
            </a:r>
            <a:br>
              <a:rPr lang="en-US" dirty="0"/>
            </a:br>
            <a:r>
              <a:rPr lang="en-US" dirty="0"/>
              <a:t>Ex. Extreme empathy, we don’t think of the world the same at all.</a:t>
            </a:r>
          </a:p>
        </p:txBody>
      </p:sp>
    </p:spTree>
    <p:extLst>
      <p:ext uri="{BB962C8B-B14F-4D97-AF65-F5344CB8AC3E}">
        <p14:creationId xmlns:p14="http://schemas.microsoft.com/office/powerpoint/2010/main" val="129639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CE691-B969-4296-9BA7-D23BDAF89FEF}"/>
              </a:ext>
            </a:extLst>
          </p:cNvPr>
          <p:cNvSpPr>
            <a:spLocks noGrp="1"/>
          </p:cNvSpPr>
          <p:nvPr>
            <p:ph type="title"/>
          </p:nvPr>
        </p:nvSpPr>
        <p:spPr/>
        <p:txBody>
          <a:bodyPr/>
          <a:lstStyle/>
          <a:p>
            <a:r>
              <a:rPr lang="en-US" dirty="0"/>
              <a:t>More examples</a:t>
            </a:r>
          </a:p>
        </p:txBody>
      </p:sp>
      <p:sp>
        <p:nvSpPr>
          <p:cNvPr id="3" name="Content Placeholder 2">
            <a:extLst>
              <a:ext uri="{FF2B5EF4-FFF2-40B4-BE49-F238E27FC236}">
                <a16:creationId xmlns:a16="http://schemas.microsoft.com/office/drawing/2014/main" id="{419D5FC2-091E-4BAB-80BA-8227E71A3C04}"/>
              </a:ext>
            </a:extLst>
          </p:cNvPr>
          <p:cNvSpPr>
            <a:spLocks noGrp="1"/>
          </p:cNvSpPr>
          <p:nvPr>
            <p:ph idx="1"/>
          </p:nvPr>
        </p:nvSpPr>
        <p:spPr/>
        <p:txBody>
          <a:bodyPr/>
          <a:lstStyle/>
          <a:p>
            <a:r>
              <a:rPr lang="en-US" dirty="0"/>
              <a:t>Augmented reality training, making you relive trauma, sharks</a:t>
            </a:r>
          </a:p>
          <a:p>
            <a:r>
              <a:rPr lang="en-US" dirty="0"/>
              <a:t>Putting you in a situation that would be dangerous, difficult to set up, or expensive for some training.</a:t>
            </a:r>
          </a:p>
          <a:p>
            <a:r>
              <a:rPr lang="en-US" dirty="0"/>
              <a:t>Example in Inception, training for soldiers to kill each other but safe</a:t>
            </a:r>
          </a:p>
          <a:p>
            <a:r>
              <a:rPr lang="en-US" dirty="0"/>
              <a:t>Often in these virtual scenarios, you also lose your “outside” or “past” memory. It’s dramatic to be put into a whole new world.</a:t>
            </a:r>
          </a:p>
          <a:p>
            <a:r>
              <a:rPr lang="en-US" dirty="0"/>
              <a:t>Otherwise you know you’re playing a game.</a:t>
            </a:r>
          </a:p>
        </p:txBody>
      </p:sp>
    </p:spTree>
    <p:extLst>
      <p:ext uri="{BB962C8B-B14F-4D97-AF65-F5344CB8AC3E}">
        <p14:creationId xmlns:p14="http://schemas.microsoft.com/office/powerpoint/2010/main" val="75763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4208-72B6-4D14-97CB-DF5892571B1F}"/>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51406C5E-00F9-4746-B461-E4BC13341770}"/>
              </a:ext>
            </a:extLst>
          </p:cNvPr>
          <p:cNvSpPr>
            <a:spLocks noGrp="1"/>
          </p:cNvSpPr>
          <p:nvPr>
            <p:ph idx="1"/>
          </p:nvPr>
        </p:nvSpPr>
        <p:spPr/>
        <p:txBody>
          <a:bodyPr/>
          <a:lstStyle/>
          <a:p>
            <a:r>
              <a:rPr lang="en-US" dirty="0"/>
              <a:t>Andrea</a:t>
            </a:r>
          </a:p>
          <a:p>
            <a:r>
              <a:rPr lang="en-US" dirty="0"/>
              <a:t>Luke</a:t>
            </a:r>
          </a:p>
          <a:p>
            <a:r>
              <a:rPr lang="en-US" dirty="0"/>
              <a:t>Emma F</a:t>
            </a:r>
          </a:p>
          <a:p>
            <a:r>
              <a:rPr lang="en-US" dirty="0" err="1"/>
              <a:t>Jacy</a:t>
            </a:r>
            <a:endParaRPr lang="en-US" dirty="0"/>
          </a:p>
        </p:txBody>
      </p:sp>
    </p:spTree>
    <p:extLst>
      <p:ext uri="{BB962C8B-B14F-4D97-AF65-F5344CB8AC3E}">
        <p14:creationId xmlns:p14="http://schemas.microsoft.com/office/powerpoint/2010/main" val="4244720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FD0B-722A-4A89-9B41-9AFA039E972B}"/>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98D917FB-6B91-4662-B0A7-59A69F51C0DD}"/>
              </a:ext>
            </a:extLst>
          </p:cNvPr>
          <p:cNvSpPr>
            <a:spLocks noGrp="1"/>
          </p:cNvSpPr>
          <p:nvPr>
            <p:ph idx="1"/>
          </p:nvPr>
        </p:nvSpPr>
        <p:spPr/>
        <p:txBody>
          <a:bodyPr/>
          <a:lstStyle/>
          <a:p>
            <a:r>
              <a:rPr lang="en-US" dirty="0"/>
              <a:t>What is an example in any media you’ve ever seen of reality vs a simulation of reality?</a:t>
            </a:r>
          </a:p>
          <a:p>
            <a:r>
              <a:rPr lang="en-US" dirty="0"/>
              <a:t>What is the question the writers are trying to answer or prove?</a:t>
            </a:r>
          </a:p>
          <a:p>
            <a:r>
              <a:rPr lang="en-US" dirty="0"/>
              <a:t>What is the twist in that new world?</a:t>
            </a:r>
          </a:p>
          <a:p>
            <a:r>
              <a:rPr lang="en-US" dirty="0"/>
              <a:t>Ex. Matrix, Westworld</a:t>
            </a:r>
          </a:p>
          <a:p>
            <a:r>
              <a:rPr lang="en-US" dirty="0"/>
              <a:t>What we think isn’t real? Life is a simulation? This virtual world is fun or dangerous? Virtual crime is sexy? Life is planned by AI </a:t>
            </a:r>
          </a:p>
        </p:txBody>
      </p:sp>
    </p:spTree>
    <p:extLst>
      <p:ext uri="{BB962C8B-B14F-4D97-AF65-F5344CB8AC3E}">
        <p14:creationId xmlns:p14="http://schemas.microsoft.com/office/powerpoint/2010/main" val="1921381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773</Words>
  <Application>Microsoft Office PowerPoint</Application>
  <PresentationFormat>Widescreen</PresentationFormat>
  <Paragraphs>59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Comm 2302</vt:lpstr>
      <vt:lpstr>News and COVID Corner</vt:lpstr>
      <vt:lpstr>Activity</vt:lpstr>
      <vt:lpstr>The Precession of Simulacra</vt:lpstr>
      <vt:lpstr>Relation to current events</vt:lpstr>
      <vt:lpstr>PowerPoint Presentation</vt:lpstr>
      <vt:lpstr>Post Modern (paradigm)</vt:lpstr>
      <vt:lpstr>Post Modernism</vt:lpstr>
      <vt:lpstr>More examples</vt:lpstr>
      <vt:lpstr>Blog Posts</vt:lpstr>
      <vt:lpstr>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10</cp:revision>
  <dcterms:created xsi:type="dcterms:W3CDTF">2020-04-28T15:56:28Z</dcterms:created>
  <dcterms:modified xsi:type="dcterms:W3CDTF">2020-04-28T17:19:01Z</dcterms:modified>
</cp:coreProperties>
</file>