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57" r:id="rId4"/>
    <p:sldId id="272" r:id="rId5"/>
    <p:sldId id="263" r:id="rId6"/>
    <p:sldId id="264" r:id="rId7"/>
    <p:sldId id="262" r:id="rId8"/>
    <p:sldId id="270" r:id="rId9"/>
    <p:sldId id="271" r:id="rId10"/>
    <p:sldId id="265" r:id="rId11"/>
    <p:sldId id="269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8F6AF0-61F1-4750-AD56-ABB2669533A6}" v="16" dt="2020-01-14T20:51:31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C0D42CC9-C957-40D3-B7A0-B0BCD9FE1D3E}"/>
    <pc:docChg chg="custSel addSld delSld modSld sldOrd addSection delSection">
      <pc:chgData name="Jacob Sanchez" userId="7a09672638306251" providerId="LiveId" clId="{C0D42CC9-C957-40D3-B7A0-B0BCD9FE1D3E}" dt="2020-01-14T20:55:06.255" v="1212" actId="20577"/>
      <pc:docMkLst>
        <pc:docMk/>
      </pc:docMkLst>
      <pc:sldChg chg="del">
        <pc:chgData name="Jacob Sanchez" userId="7a09672638306251" providerId="LiveId" clId="{C0D42CC9-C957-40D3-B7A0-B0BCD9FE1D3E}" dt="2020-01-14T20:25:45.833" v="432" actId="47"/>
        <pc:sldMkLst>
          <pc:docMk/>
          <pc:sldMk cId="1712469527" sldId="261"/>
        </pc:sldMkLst>
      </pc:sldChg>
      <pc:sldChg chg="modSp">
        <pc:chgData name="Jacob Sanchez" userId="7a09672638306251" providerId="LiveId" clId="{C0D42CC9-C957-40D3-B7A0-B0BCD9FE1D3E}" dt="2020-01-14T20:55:06.255" v="1212" actId="20577"/>
        <pc:sldMkLst>
          <pc:docMk/>
          <pc:sldMk cId="2522647211" sldId="265"/>
        </pc:sldMkLst>
        <pc:spChg chg="mod">
          <ac:chgData name="Jacob Sanchez" userId="7a09672638306251" providerId="LiveId" clId="{C0D42CC9-C957-40D3-B7A0-B0BCD9FE1D3E}" dt="2020-01-14T20:55:06.255" v="1212" actId="20577"/>
          <ac:spMkLst>
            <pc:docMk/>
            <pc:sldMk cId="2522647211" sldId="265"/>
            <ac:spMk id="3" creationId="{00000000-0000-0000-0000-000000000000}"/>
          </ac:spMkLst>
        </pc:spChg>
      </pc:sldChg>
      <pc:sldChg chg="modSp">
        <pc:chgData name="Jacob Sanchez" userId="7a09672638306251" providerId="LiveId" clId="{C0D42CC9-C957-40D3-B7A0-B0BCD9FE1D3E}" dt="2020-01-14T20:23:24.357" v="324" actId="20577"/>
        <pc:sldMkLst>
          <pc:docMk/>
          <pc:sldMk cId="3861160483" sldId="266"/>
        </pc:sldMkLst>
        <pc:spChg chg="mod">
          <ac:chgData name="Jacob Sanchez" userId="7a09672638306251" providerId="LiveId" clId="{C0D42CC9-C957-40D3-B7A0-B0BCD9FE1D3E}" dt="2020-01-14T20:23:24.357" v="324" actId="20577"/>
          <ac:spMkLst>
            <pc:docMk/>
            <pc:sldMk cId="3861160483" sldId="266"/>
            <ac:spMk id="3" creationId="{9F7FF955-C304-490E-82A8-A3C66E335709}"/>
          </ac:spMkLst>
        </pc:spChg>
      </pc:sldChg>
      <pc:sldChg chg="modSp add ord">
        <pc:chgData name="Jacob Sanchez" userId="7a09672638306251" providerId="LiveId" clId="{C0D42CC9-C957-40D3-B7A0-B0BCD9FE1D3E}" dt="2020-01-14T20:35:59.340" v="1089" actId="20577"/>
        <pc:sldMkLst>
          <pc:docMk/>
          <pc:sldMk cId="1135729418" sldId="267"/>
        </pc:sldMkLst>
        <pc:spChg chg="mod">
          <ac:chgData name="Jacob Sanchez" userId="7a09672638306251" providerId="LiveId" clId="{C0D42CC9-C957-40D3-B7A0-B0BCD9FE1D3E}" dt="2020-01-14T20:35:59.340" v="1089" actId="20577"/>
          <ac:spMkLst>
            <pc:docMk/>
            <pc:sldMk cId="1135729418" sldId="267"/>
            <ac:spMk id="2" creationId="{73E99F15-2445-4043-BCF0-80A8A9375655}"/>
          </ac:spMkLst>
        </pc:spChg>
        <pc:spChg chg="mod">
          <ac:chgData name="Jacob Sanchez" userId="7a09672638306251" providerId="LiveId" clId="{C0D42CC9-C957-40D3-B7A0-B0BCD9FE1D3E}" dt="2020-01-14T20:35:51.363" v="1080" actId="20577"/>
          <ac:spMkLst>
            <pc:docMk/>
            <pc:sldMk cId="1135729418" sldId="267"/>
            <ac:spMk id="3" creationId="{FBA03338-A147-49B8-8896-279C3ABF1722}"/>
          </ac:spMkLst>
        </pc:spChg>
      </pc:sldChg>
      <pc:sldChg chg="modSp add ord">
        <pc:chgData name="Jacob Sanchez" userId="7a09672638306251" providerId="LiveId" clId="{C0D42CC9-C957-40D3-B7A0-B0BCD9FE1D3E}" dt="2020-01-14T20:21:19.458" v="29" actId="20577"/>
        <pc:sldMkLst>
          <pc:docMk/>
          <pc:sldMk cId="629277831" sldId="268"/>
        </pc:sldMkLst>
        <pc:spChg chg="mod">
          <ac:chgData name="Jacob Sanchez" userId="7a09672638306251" providerId="LiveId" clId="{C0D42CC9-C957-40D3-B7A0-B0BCD9FE1D3E}" dt="2020-01-14T20:21:10.930" v="20" actId="20577"/>
          <ac:spMkLst>
            <pc:docMk/>
            <pc:sldMk cId="629277831" sldId="268"/>
            <ac:spMk id="2" creationId="{D3BD10CE-20C7-476A-A75E-D9C50F9630A6}"/>
          </ac:spMkLst>
        </pc:spChg>
        <pc:spChg chg="mod">
          <ac:chgData name="Jacob Sanchez" userId="7a09672638306251" providerId="LiveId" clId="{C0D42CC9-C957-40D3-B7A0-B0BCD9FE1D3E}" dt="2020-01-14T20:21:19.458" v="29" actId="20577"/>
          <ac:spMkLst>
            <pc:docMk/>
            <pc:sldMk cId="629277831" sldId="268"/>
            <ac:spMk id="3" creationId="{15440A0C-756E-4BE8-8C16-7B99F63C9A5D}"/>
          </ac:spMkLst>
        </pc:spChg>
      </pc:sldChg>
      <pc:sldChg chg="modSp add">
        <pc:chgData name="Jacob Sanchez" userId="7a09672638306251" providerId="LiveId" clId="{C0D42CC9-C957-40D3-B7A0-B0BCD9FE1D3E}" dt="2020-01-14T20:22:24.015" v="208" actId="313"/>
        <pc:sldMkLst>
          <pc:docMk/>
          <pc:sldMk cId="1774273479" sldId="269"/>
        </pc:sldMkLst>
        <pc:spChg chg="mod">
          <ac:chgData name="Jacob Sanchez" userId="7a09672638306251" providerId="LiveId" clId="{C0D42CC9-C957-40D3-B7A0-B0BCD9FE1D3E}" dt="2020-01-14T20:21:43.369" v="59" actId="313"/>
          <ac:spMkLst>
            <pc:docMk/>
            <pc:sldMk cId="1774273479" sldId="269"/>
            <ac:spMk id="2" creationId="{4606D0E5-9F52-462F-9E8C-3BD1B2945402}"/>
          </ac:spMkLst>
        </pc:spChg>
        <pc:spChg chg="mod">
          <ac:chgData name="Jacob Sanchez" userId="7a09672638306251" providerId="LiveId" clId="{C0D42CC9-C957-40D3-B7A0-B0BCD9FE1D3E}" dt="2020-01-14T20:22:24.015" v="208" actId="313"/>
          <ac:spMkLst>
            <pc:docMk/>
            <pc:sldMk cId="1774273479" sldId="269"/>
            <ac:spMk id="3" creationId="{91A4D454-4364-4601-B97F-AAAFEF053064}"/>
          </ac:spMkLst>
        </pc:spChg>
      </pc:sldChg>
      <pc:sldChg chg="modSp add">
        <pc:chgData name="Jacob Sanchez" userId="7a09672638306251" providerId="LiveId" clId="{C0D42CC9-C957-40D3-B7A0-B0BCD9FE1D3E}" dt="2020-01-14T20:38:03.857" v="1099" actId="20577"/>
        <pc:sldMkLst>
          <pc:docMk/>
          <pc:sldMk cId="4250365658" sldId="270"/>
        </pc:sldMkLst>
        <pc:spChg chg="mod">
          <ac:chgData name="Jacob Sanchez" userId="7a09672638306251" providerId="LiveId" clId="{C0D42CC9-C957-40D3-B7A0-B0BCD9FE1D3E}" dt="2020-01-14T20:26:19.248" v="447" actId="20577"/>
          <ac:spMkLst>
            <pc:docMk/>
            <pc:sldMk cId="4250365658" sldId="270"/>
            <ac:spMk id="2" creationId="{8F0F1DDE-8CFF-49DE-964E-656657F62FA2}"/>
          </ac:spMkLst>
        </pc:spChg>
        <pc:spChg chg="mod">
          <ac:chgData name="Jacob Sanchez" userId="7a09672638306251" providerId="LiveId" clId="{C0D42CC9-C957-40D3-B7A0-B0BCD9FE1D3E}" dt="2020-01-14T20:38:03.857" v="1099" actId="20577"/>
          <ac:spMkLst>
            <pc:docMk/>
            <pc:sldMk cId="4250365658" sldId="270"/>
            <ac:spMk id="3" creationId="{D6BCB0BD-FF0F-437E-A4FC-98834CC75899}"/>
          </ac:spMkLst>
        </pc:spChg>
      </pc:sldChg>
      <pc:sldChg chg="addSp delSp modSp add">
        <pc:chgData name="Jacob Sanchez" userId="7a09672638306251" providerId="LiveId" clId="{C0D42CC9-C957-40D3-B7A0-B0BCD9FE1D3E}" dt="2020-01-14T20:33:14.176" v="815" actId="478"/>
        <pc:sldMkLst>
          <pc:docMk/>
          <pc:sldMk cId="221722920" sldId="271"/>
        </pc:sldMkLst>
        <pc:spChg chg="del">
          <ac:chgData name="Jacob Sanchez" userId="7a09672638306251" providerId="LiveId" clId="{C0D42CC9-C957-40D3-B7A0-B0BCD9FE1D3E}" dt="2020-01-14T20:33:12.324" v="814" actId="478"/>
          <ac:spMkLst>
            <pc:docMk/>
            <pc:sldMk cId="221722920" sldId="271"/>
            <ac:spMk id="2" creationId="{B7E186C3-B6F0-4381-96F8-62573D7CB813}"/>
          </ac:spMkLst>
        </pc:spChg>
        <pc:spChg chg="del">
          <ac:chgData name="Jacob Sanchez" userId="7a09672638306251" providerId="LiveId" clId="{C0D42CC9-C957-40D3-B7A0-B0BCD9FE1D3E}" dt="2020-01-14T20:33:14.176" v="815" actId="478"/>
          <ac:spMkLst>
            <pc:docMk/>
            <pc:sldMk cId="221722920" sldId="271"/>
            <ac:spMk id="3" creationId="{0488D711-14ED-4652-AE1C-F7C81DA880C7}"/>
          </ac:spMkLst>
        </pc:spChg>
        <pc:picChg chg="add mod">
          <ac:chgData name="Jacob Sanchez" userId="7a09672638306251" providerId="LiveId" clId="{C0D42CC9-C957-40D3-B7A0-B0BCD9FE1D3E}" dt="2020-01-14T20:33:00.050" v="813"/>
          <ac:picMkLst>
            <pc:docMk/>
            <pc:sldMk cId="221722920" sldId="271"/>
            <ac:picMk id="1026" creationId="{7AB1CB3B-83F0-404A-BDA5-46ED21DCC3A2}"/>
          </ac:picMkLst>
        </pc:picChg>
      </pc:sldChg>
      <pc:sldChg chg="addSp delSp modSp add">
        <pc:chgData name="Jacob Sanchez" userId="7a09672638306251" providerId="LiveId" clId="{C0D42CC9-C957-40D3-B7A0-B0BCD9FE1D3E}" dt="2020-01-14T20:52:08.735" v="1156" actId="20577"/>
        <pc:sldMkLst>
          <pc:docMk/>
          <pc:sldMk cId="1367133008" sldId="272"/>
        </pc:sldMkLst>
        <pc:spChg chg="mod">
          <ac:chgData name="Jacob Sanchez" userId="7a09672638306251" providerId="LiveId" clId="{C0D42CC9-C957-40D3-B7A0-B0BCD9FE1D3E}" dt="2020-01-14T20:52:08.735" v="1156" actId="20577"/>
          <ac:spMkLst>
            <pc:docMk/>
            <pc:sldMk cId="1367133008" sldId="272"/>
            <ac:spMk id="2" creationId="{0E03C4D4-7EC0-4405-AE8D-ACE508A62258}"/>
          </ac:spMkLst>
        </pc:spChg>
        <pc:spChg chg="del mod">
          <ac:chgData name="Jacob Sanchez" userId="7a09672638306251" providerId="LiveId" clId="{C0D42CC9-C957-40D3-B7A0-B0BCD9FE1D3E}" dt="2020-01-14T20:51:31.840" v="1104"/>
          <ac:spMkLst>
            <pc:docMk/>
            <pc:sldMk cId="1367133008" sldId="272"/>
            <ac:spMk id="3" creationId="{4D257DC5-0593-405D-B52C-31FDDDFA1572}"/>
          </ac:spMkLst>
        </pc:spChg>
        <pc:picChg chg="add mod">
          <ac:chgData name="Jacob Sanchez" userId="7a09672638306251" providerId="LiveId" clId="{C0D42CC9-C957-40D3-B7A0-B0BCD9FE1D3E}" dt="2020-01-14T20:51:33.809" v="1105" actId="27614"/>
          <ac:picMkLst>
            <pc:docMk/>
            <pc:sldMk cId="1367133008" sldId="272"/>
            <ac:picMk id="5" creationId="{85480CB1-FB1F-4FFF-9864-73B5ADE35A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2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82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4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8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46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29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7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7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7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B01A0-F465-4104-88A5-180C10ABD644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4D63-9C05-4308-ADFD-097D16C1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6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ationality" TargetMode="External"/><Relationship Id="rId3" Type="http://schemas.openxmlformats.org/officeDocument/2006/relationships/hyperlink" Target="https://en.wikipedia.org/wiki/Grand_narrative" TargetMode="External"/><Relationship Id="rId7" Type="http://schemas.openxmlformats.org/officeDocument/2006/relationships/hyperlink" Target="https://en.wikipedia.org/wiki/Absolute_truth" TargetMode="External"/><Relationship Id="rId2" Type="http://schemas.openxmlformats.org/officeDocument/2006/relationships/hyperlink" Target="https://en.wikipedia.org/wiki/Skeptici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Objective_reality" TargetMode="External"/><Relationship Id="rId5" Type="http://schemas.openxmlformats.org/officeDocument/2006/relationships/hyperlink" Target="https://en.wikipedia.org/wiki/The_enlightenment" TargetMode="External"/><Relationship Id="rId10" Type="http://schemas.openxmlformats.org/officeDocument/2006/relationships/hyperlink" Target="https://en.wikipedia.org/wiki/Social_progress" TargetMode="External"/><Relationship Id="rId4" Type="http://schemas.openxmlformats.org/officeDocument/2006/relationships/hyperlink" Target="https://en.wikipedia.org/wiki/Ideology" TargetMode="External"/><Relationship Id="rId9" Type="http://schemas.openxmlformats.org/officeDocument/2006/relationships/hyperlink" Target="https://en.wikipedia.org/wiki/Human_natur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ERhetoric" TargetMode="External"/><Relationship Id="rId13" Type="http://schemas.openxmlformats.org/officeDocument/2006/relationships/hyperlink" Target="https://en.wikipedia.org/wiki/Political_economy" TargetMode="External"/><Relationship Id="rId18" Type="http://schemas.openxmlformats.org/officeDocument/2006/relationships/hyperlink" Target="https://en.wikipedia.org/wiki/Art_history" TargetMode="External"/><Relationship Id="rId3" Type="http://schemas.openxmlformats.org/officeDocument/2006/relationships/hyperlink" Target="https://en.wikipedia.org/wiki/Media_(communication)" TargetMode="External"/><Relationship Id="rId21" Type="http://schemas.openxmlformats.org/officeDocument/2006/relationships/hyperlink" Target="https://en.wikipedia.org/wiki/Feminist_theory" TargetMode="External"/><Relationship Id="rId7" Type="http://schemas.openxmlformats.org/officeDocument/2006/relationships/hyperlink" Target="https://en.wikipedia.org/wiki/Rhetoric" TargetMode="External"/><Relationship Id="rId12" Type="http://schemas.openxmlformats.org/officeDocument/2006/relationships/hyperlink" Target="https://en.wikipedia.org/wiki/Political_science" TargetMode="External"/><Relationship Id="rId17" Type="http://schemas.openxmlformats.org/officeDocument/2006/relationships/hyperlink" Target="https://en.wikipedia.org/wiki/Social_theory" TargetMode="External"/><Relationship Id="rId2" Type="http://schemas.openxmlformats.org/officeDocument/2006/relationships/hyperlink" Target="https://en.wikipedia.org/wiki/Discipline" TargetMode="External"/><Relationship Id="rId16" Type="http://schemas.openxmlformats.org/officeDocument/2006/relationships/hyperlink" Target="https://en.wikipedia.org/wiki/Anthropology" TargetMode="External"/><Relationship Id="rId20" Type="http://schemas.openxmlformats.org/officeDocument/2006/relationships/hyperlink" Target="https://en.wikipedia.org/wiki/Film_theo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ultural_studies" TargetMode="External"/><Relationship Id="rId11" Type="http://schemas.openxmlformats.org/officeDocument/2006/relationships/hyperlink" Target="https://en.wikipedia.org/wiki/Psychology" TargetMode="External"/><Relationship Id="rId5" Type="http://schemas.openxmlformats.org/officeDocument/2006/relationships/hyperlink" Target="https://en.wikipedia.org/wiki/Communication_studies" TargetMode="External"/><Relationship Id="rId15" Type="http://schemas.openxmlformats.org/officeDocument/2006/relationships/hyperlink" Target="https://en.wikipedia.org/wiki/Sociology" TargetMode="External"/><Relationship Id="rId10" Type="http://schemas.openxmlformats.org/officeDocument/2006/relationships/hyperlink" Target="https://en.wikipedia.org/wiki/Literary_theory" TargetMode="External"/><Relationship Id="rId19" Type="http://schemas.openxmlformats.org/officeDocument/2006/relationships/hyperlink" Target="https://en.wikipedia.org/wiki/Art_criticism" TargetMode="External"/><Relationship Id="rId4" Type="http://schemas.openxmlformats.org/officeDocument/2006/relationships/hyperlink" Target="https://en.wikipedia.org/wiki/Mass_media" TargetMode="External"/><Relationship Id="rId9" Type="http://schemas.openxmlformats.org/officeDocument/2006/relationships/hyperlink" Target="https://en.wikipedia.org/wiki/Philosophy" TargetMode="External"/><Relationship Id="rId14" Type="http://schemas.openxmlformats.org/officeDocument/2006/relationships/hyperlink" Target="https://en.wikipedia.org/wiki/Economics" TargetMode="External"/><Relationship Id="rId22" Type="http://schemas.openxmlformats.org/officeDocument/2006/relationships/hyperlink" Target="https://en.wikipedia.org/wiki/Information_theory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10CE-20C7-476A-A75E-D9C50F963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440A0C-756E-4BE8-8C16-7B99F63C9A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1/15/20</a:t>
            </a:r>
          </a:p>
        </p:txBody>
      </p:sp>
    </p:spTree>
    <p:extLst>
      <p:ext uri="{BB962C8B-B14F-4D97-AF65-F5344CB8AC3E}">
        <p14:creationId xmlns:p14="http://schemas.microsoft.com/office/powerpoint/2010/main" val="62927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9F15-2445-4043-BCF0-80A8A937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 &amp; TLEARN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03338-A147-49B8-8896-279C3ABF1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through when large assignments are due, where and when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Blog post due on Sunday by midnight</a:t>
            </a:r>
          </a:p>
          <a:p>
            <a:endParaRPr lang="en-US" dirty="0"/>
          </a:p>
          <a:p>
            <a:r>
              <a:rPr lang="en-US" dirty="0"/>
              <a:t>During class: short lecture, present blog posts for your day, activity</a:t>
            </a:r>
          </a:p>
        </p:txBody>
      </p:sp>
    </p:spTree>
    <p:extLst>
      <p:ext uri="{BB962C8B-B14F-4D97-AF65-F5344CB8AC3E}">
        <p14:creationId xmlns:p14="http://schemas.microsoft.com/office/powerpoint/2010/main" val="113572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0"/>
            <a:ext cx="8795084" cy="662932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87575"/>
              </p:ext>
            </p:extLst>
          </p:nvPr>
        </p:nvGraphicFramePr>
        <p:xfrm>
          <a:off x="9541042" y="927651"/>
          <a:ext cx="1749810" cy="5704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810">
                  <a:extLst>
                    <a:ext uri="{9D8B030D-6E8A-4147-A177-3AD203B41FA5}">
                      <a16:colId xmlns:a16="http://schemas.microsoft.com/office/drawing/2014/main" val="2556756493"/>
                    </a:ext>
                  </a:extLst>
                </a:gridCol>
              </a:tblGrid>
              <a:tr h="4960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Post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Modern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866651"/>
                  </a:ext>
                </a:extLst>
              </a:tr>
              <a:tr h="486034">
                <a:tc>
                  <a:txBody>
                    <a:bodyPr/>
                    <a:lstStyle/>
                    <a:p>
                      <a:r>
                        <a:rPr lang="en-US" dirty="0"/>
                        <a:t>Deconstruction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220169"/>
                  </a:ext>
                </a:extLst>
              </a:tr>
              <a:tr h="1589460">
                <a:tc>
                  <a:txBody>
                    <a:bodyPr/>
                    <a:lstStyle/>
                    <a:p>
                      <a:r>
                        <a:rPr lang="en-US" dirty="0"/>
                        <a:t>Nothing is real only context of symbols.</a:t>
                      </a:r>
                      <a:r>
                        <a:rPr lang="en-US" baseline="0" dirty="0"/>
                        <a:t> Semantics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238001"/>
                  </a:ext>
                </a:extLst>
              </a:tr>
              <a:tr h="1395623">
                <a:tc>
                  <a:txBody>
                    <a:bodyPr/>
                    <a:lstStyle/>
                    <a:p>
                      <a:r>
                        <a:rPr lang="en-US" dirty="0"/>
                        <a:t>Nothing exists outside of the text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603219"/>
                  </a:ext>
                </a:extLst>
              </a:tr>
              <a:tr h="1734488">
                <a:tc>
                  <a:txBody>
                    <a:bodyPr/>
                    <a:lstStyle/>
                    <a:p>
                      <a:r>
                        <a:rPr lang="en-US" dirty="0"/>
                        <a:t>Question presuppositions, values, ideologies,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621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19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C4D4-7EC0-4405-AE8D-ACE508A62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Treachery of Images (This is not a pipe)</a:t>
            </a:r>
          </a:p>
        </p:txBody>
      </p:sp>
      <p:pic>
        <p:nvPicPr>
          <p:cNvPr id="5" name="Content Placeholder 4" descr="A picture containing mug, pan&#10;&#10;Description automatically generated">
            <a:extLst>
              <a:ext uri="{FF2B5EF4-FFF2-40B4-BE49-F238E27FC236}">
                <a16:creationId xmlns:a16="http://schemas.microsoft.com/office/drawing/2014/main" id="{85480CB1-FB1F-4FFF-9864-73B5ADE35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2324894"/>
            <a:ext cx="4800600" cy="3352800"/>
          </a:xfrm>
        </p:spPr>
      </p:pic>
    </p:spTree>
    <p:extLst>
      <p:ext uri="{BB962C8B-B14F-4D97-AF65-F5344CB8AC3E}">
        <p14:creationId xmlns:p14="http://schemas.microsoft.com/office/powerpoint/2010/main" val="136713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Modern (Far right paradigm)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Postmodernism is typically defined by an attitude of </a:t>
            </a:r>
            <a:r>
              <a:rPr lang="en-US" dirty="0">
                <a:hlinkClick r:id="rId2" tooltip="Skepticism"/>
              </a:rPr>
              <a:t>skepticism</a:t>
            </a:r>
            <a:r>
              <a:rPr lang="en-US" dirty="0"/>
              <a:t> or distrust toward </a:t>
            </a:r>
            <a:r>
              <a:rPr lang="en-US" dirty="0">
                <a:hlinkClick r:id="rId3" tooltip="Grand narrative"/>
              </a:rPr>
              <a:t>grand narratives</a:t>
            </a:r>
            <a:r>
              <a:rPr lang="en-US" dirty="0"/>
              <a:t>, </a:t>
            </a:r>
            <a:r>
              <a:rPr lang="en-US" dirty="0">
                <a:hlinkClick r:id="rId4" tooltip="Ideology"/>
              </a:rPr>
              <a:t>ideologies</a:t>
            </a:r>
            <a:r>
              <a:rPr lang="en-US" dirty="0"/>
              <a:t>, and various tenets of </a:t>
            </a:r>
            <a:r>
              <a:rPr lang="en-US" dirty="0">
                <a:hlinkClick r:id="rId5" tooltip="The enlightenment"/>
              </a:rPr>
              <a:t>Enlightenment rationality</a:t>
            </a:r>
            <a:r>
              <a:rPr lang="en-US" dirty="0"/>
              <a:t>, including the existence of </a:t>
            </a:r>
            <a:r>
              <a:rPr lang="en-US" dirty="0">
                <a:hlinkClick r:id="rId6" tooltip="Objective reality"/>
              </a:rPr>
              <a:t>objective reality</a:t>
            </a:r>
            <a:r>
              <a:rPr lang="en-US" dirty="0"/>
              <a:t> and </a:t>
            </a:r>
            <a:r>
              <a:rPr lang="en-US" dirty="0">
                <a:hlinkClick r:id="rId7" tooltip="Absolute truth"/>
              </a:rPr>
              <a:t>absolute truth</a:t>
            </a:r>
            <a:r>
              <a:rPr lang="en-US" dirty="0"/>
              <a:t>, as well as notions of </a:t>
            </a:r>
            <a:r>
              <a:rPr lang="en-US" dirty="0">
                <a:hlinkClick r:id="rId8" tooltip="Rationality"/>
              </a:rPr>
              <a:t>rationality</a:t>
            </a:r>
            <a:r>
              <a:rPr lang="en-US" dirty="0"/>
              <a:t>, </a:t>
            </a:r>
            <a:r>
              <a:rPr lang="en-US" dirty="0">
                <a:hlinkClick r:id="rId9" tooltip="Human nature"/>
              </a:rPr>
              <a:t>human nature</a:t>
            </a:r>
            <a:r>
              <a:rPr lang="en-US" dirty="0"/>
              <a:t>, and </a:t>
            </a:r>
            <a:r>
              <a:rPr lang="en-US" dirty="0">
                <a:hlinkClick r:id="rId10" tooltip="Social progress"/>
              </a:rPr>
              <a:t>progress</a:t>
            </a:r>
            <a:r>
              <a:rPr lang="en-US" dirty="0"/>
              <a:t>.</a:t>
            </a:r>
          </a:p>
          <a:p>
            <a:r>
              <a:rPr lang="en-US" dirty="0"/>
              <a:t>Architecture </a:t>
            </a:r>
          </a:p>
        </p:txBody>
      </p:sp>
    </p:spTree>
    <p:extLst>
      <p:ext uri="{BB962C8B-B14F-4D97-AF65-F5344CB8AC3E}">
        <p14:creationId xmlns:p14="http://schemas.microsoft.com/office/powerpoint/2010/main" val="433838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tmodern Architecture Expla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" y="424070"/>
            <a:ext cx="1218438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30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Media studies</a:t>
            </a:r>
            <a:r>
              <a:rPr lang="en-US" dirty="0"/>
              <a:t> is a </a:t>
            </a:r>
            <a:r>
              <a:rPr lang="en-US" dirty="0">
                <a:hlinkClick r:id="rId2" tooltip="Discipline"/>
              </a:rPr>
              <a:t>discipline</a:t>
            </a:r>
            <a:r>
              <a:rPr lang="en-US" dirty="0"/>
              <a:t> and field of study that deals with the content, history, and effects of various </a:t>
            </a:r>
            <a:r>
              <a:rPr lang="en-US" dirty="0">
                <a:hlinkClick r:id="rId3" tooltip="Media (communication)"/>
              </a:rPr>
              <a:t>media</a:t>
            </a:r>
            <a:r>
              <a:rPr lang="en-US" dirty="0"/>
              <a:t>; in particular, the </a:t>
            </a:r>
            <a:r>
              <a:rPr lang="en-US" dirty="0">
                <a:hlinkClick r:id="rId4" tooltip="Mass media"/>
              </a:rPr>
              <a:t>mass media</a:t>
            </a:r>
            <a:r>
              <a:rPr lang="en-US" dirty="0"/>
              <a:t>. Media studies may draw on </a:t>
            </a:r>
            <a:r>
              <a:rPr lang="en-US" dirty="0">
                <a:hlinkClick r:id="rId5" tooltip="Communication studies"/>
              </a:rPr>
              <a:t>communication studies</a:t>
            </a:r>
            <a:r>
              <a:rPr lang="en-US" dirty="0"/>
              <a:t>.</a:t>
            </a:r>
            <a:r>
              <a:rPr lang="en-US" baseline="30000" dirty="0"/>
              <a:t> </a:t>
            </a:r>
          </a:p>
          <a:p>
            <a:r>
              <a:rPr lang="en-US" dirty="0"/>
              <a:t>Researchers may also develop and employ theories and methods from disciplines including </a:t>
            </a:r>
            <a:r>
              <a:rPr lang="en-US" dirty="0">
                <a:hlinkClick r:id="rId6" tooltip="Cultural studies"/>
              </a:rPr>
              <a:t>cultural studies</a:t>
            </a:r>
            <a:r>
              <a:rPr lang="en-US" dirty="0"/>
              <a:t>, </a:t>
            </a:r>
            <a:r>
              <a:rPr lang="en-US" dirty="0">
                <a:hlinkClick r:id="rId7" tooltip="Rhetoric"/>
              </a:rPr>
              <a:t>rhetoric</a:t>
            </a:r>
            <a:r>
              <a:rPr lang="en-US" dirty="0"/>
              <a:t> (including </a:t>
            </a:r>
            <a:r>
              <a:rPr lang="en-US" dirty="0">
                <a:hlinkClick r:id="rId8" tooltip="ERhetoric"/>
              </a:rPr>
              <a:t>digital rhetoric</a:t>
            </a:r>
            <a:r>
              <a:rPr lang="en-US" dirty="0"/>
              <a:t>), </a:t>
            </a:r>
            <a:r>
              <a:rPr lang="en-US" dirty="0">
                <a:hlinkClick r:id="rId9" tooltip="Philosophy"/>
              </a:rPr>
              <a:t>philosophy</a:t>
            </a:r>
            <a:r>
              <a:rPr lang="en-US" dirty="0"/>
              <a:t>, </a:t>
            </a:r>
            <a:r>
              <a:rPr lang="en-US" dirty="0">
                <a:hlinkClick r:id="rId10" tooltip="Literary theory"/>
              </a:rPr>
              <a:t>literary theory</a:t>
            </a:r>
            <a:r>
              <a:rPr lang="en-US" dirty="0"/>
              <a:t>, </a:t>
            </a:r>
            <a:r>
              <a:rPr lang="en-US" dirty="0">
                <a:hlinkClick r:id="rId11" tooltip="Psychology"/>
              </a:rPr>
              <a:t>psychology</a:t>
            </a:r>
            <a:r>
              <a:rPr lang="en-US" dirty="0"/>
              <a:t>, </a:t>
            </a:r>
            <a:r>
              <a:rPr lang="en-US" dirty="0">
                <a:hlinkClick r:id="rId12" tooltip="Political science"/>
              </a:rPr>
              <a:t>political science</a:t>
            </a:r>
            <a:r>
              <a:rPr lang="en-US" dirty="0"/>
              <a:t>, </a:t>
            </a:r>
            <a:r>
              <a:rPr lang="en-US" dirty="0">
                <a:hlinkClick r:id="rId13" tooltip="Political economy"/>
              </a:rPr>
              <a:t>political economy</a:t>
            </a:r>
            <a:r>
              <a:rPr lang="en-US" dirty="0"/>
              <a:t>, </a:t>
            </a:r>
            <a:r>
              <a:rPr lang="en-US" dirty="0">
                <a:hlinkClick r:id="rId14" tooltip="Economics"/>
              </a:rPr>
              <a:t>economics</a:t>
            </a:r>
            <a:r>
              <a:rPr lang="en-US" dirty="0"/>
              <a:t>, </a:t>
            </a:r>
            <a:r>
              <a:rPr lang="en-US" dirty="0">
                <a:hlinkClick r:id="rId15" tooltip="Sociology"/>
              </a:rPr>
              <a:t>sociology</a:t>
            </a:r>
            <a:r>
              <a:rPr lang="en-US" dirty="0"/>
              <a:t>, </a:t>
            </a:r>
            <a:r>
              <a:rPr lang="en-US" dirty="0">
                <a:hlinkClick r:id="rId16" tooltip="Anthropology"/>
              </a:rPr>
              <a:t>anthropology</a:t>
            </a:r>
            <a:r>
              <a:rPr lang="en-US" dirty="0"/>
              <a:t>, </a:t>
            </a:r>
            <a:r>
              <a:rPr lang="en-US" dirty="0">
                <a:hlinkClick r:id="rId17" tooltip="Social theory"/>
              </a:rPr>
              <a:t>social theory</a:t>
            </a:r>
            <a:r>
              <a:rPr lang="en-US" dirty="0"/>
              <a:t>, </a:t>
            </a:r>
            <a:r>
              <a:rPr lang="en-US" dirty="0">
                <a:hlinkClick r:id="rId18" tooltip="Art history"/>
              </a:rPr>
              <a:t>art history</a:t>
            </a:r>
            <a:r>
              <a:rPr lang="en-US" dirty="0"/>
              <a:t> and </a:t>
            </a:r>
            <a:r>
              <a:rPr lang="en-US" dirty="0">
                <a:hlinkClick r:id="rId19" tooltip="Art criticism"/>
              </a:rPr>
              <a:t>criticism</a:t>
            </a:r>
            <a:r>
              <a:rPr lang="en-US" dirty="0"/>
              <a:t>, </a:t>
            </a:r>
            <a:r>
              <a:rPr lang="en-US" dirty="0">
                <a:hlinkClick r:id="rId20" tooltip="Film theory"/>
              </a:rPr>
              <a:t>film theory</a:t>
            </a:r>
            <a:r>
              <a:rPr lang="en-US" dirty="0"/>
              <a:t>, </a:t>
            </a:r>
            <a:r>
              <a:rPr lang="en-US" dirty="0">
                <a:hlinkClick r:id="rId21" tooltip="Feminist theory"/>
              </a:rPr>
              <a:t>feminist theory</a:t>
            </a:r>
            <a:r>
              <a:rPr lang="en-US" dirty="0"/>
              <a:t>, and </a:t>
            </a:r>
            <a:r>
              <a:rPr lang="en-US" dirty="0">
                <a:hlinkClick r:id="rId22" tooltip="Information theory"/>
              </a:rPr>
              <a:t>information theory</a:t>
            </a:r>
            <a:r>
              <a:rPr lang="en-US" dirty="0"/>
              <a:t>. (Wikipedia)</a:t>
            </a:r>
          </a:p>
        </p:txBody>
      </p:sp>
    </p:spTree>
    <p:extLst>
      <p:ext uri="{BB962C8B-B14F-4D97-AF65-F5344CB8AC3E}">
        <p14:creationId xmlns:p14="http://schemas.microsoft.com/office/powerpoint/2010/main" val="383637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F1DDE-8CFF-49DE-964E-656657F6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studies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CB0BD-FF0F-437E-A4FC-98834CC75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[TEXT] 		[THEORY]  			[RESEARCH]</a:t>
            </a:r>
          </a:p>
          <a:p>
            <a:endParaRPr lang="en-US" dirty="0"/>
          </a:p>
          <a:p>
            <a:r>
              <a:rPr lang="en-US" dirty="0"/>
              <a:t>Book		feminism			little women</a:t>
            </a:r>
          </a:p>
          <a:p>
            <a:r>
              <a:rPr lang="en-US" dirty="0"/>
              <a:t>Twitter		power dynamics		black twitter</a:t>
            </a:r>
          </a:p>
          <a:p>
            <a:r>
              <a:rPr lang="en-US" dirty="0"/>
              <a:t>Reality TV		political economy		undercover boss</a:t>
            </a:r>
          </a:p>
          <a:p>
            <a:r>
              <a:rPr lang="en-US" dirty="0"/>
              <a:t>Fan blogs		slash fic			gender constructs</a:t>
            </a:r>
          </a:p>
          <a:p>
            <a:r>
              <a:rPr lang="en-US" dirty="0"/>
              <a:t>WNBA tweets	sexism			sexist attitudes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           </a:t>
            </a:r>
            <a:r>
              <a:rPr lang="en-US" dirty="0"/>
              <a:t>[READING]  </a:t>
            </a:r>
            <a:r>
              <a:rPr lang="en-US" dirty="0">
                <a:sym typeface="Wingdings" panose="05000000000000000000" pitchFamily="2" charset="2"/>
              </a:rPr>
              <a:t>		[PATTERNS]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6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B1CB3B-83F0-404A-BDA5-46ED21DCC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2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Green text writing (also turn off spell/grammar check for drafts)</a:t>
            </a:r>
          </a:p>
          <a:p>
            <a:endParaRPr lang="en-US" dirty="0"/>
          </a:p>
          <a:p>
            <a:r>
              <a:rPr lang="en-US" dirty="0"/>
              <a:t>Posture while reading, standing</a:t>
            </a:r>
            <a:r>
              <a:rPr lang="en-US"/>
              <a:t>, walking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APA formatting, use google scholar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47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D0E5-9F52-462F-9E8C-3BD1B2945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WordPress signup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4D454-4364-4601-B97F-AAAFEF05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Signup for WordPress</a:t>
            </a:r>
          </a:p>
          <a:p>
            <a:endParaRPr lang="en-US" dirty="0"/>
          </a:p>
          <a:p>
            <a:r>
              <a:rPr lang="en-US" dirty="0"/>
              <a:t>Make sure you are added to our blog</a:t>
            </a:r>
          </a:p>
          <a:p>
            <a:endParaRPr lang="en-US" dirty="0"/>
          </a:p>
          <a:p>
            <a:r>
              <a:rPr lang="en-US" dirty="0"/>
              <a:t>Only post your submissions to our blog</a:t>
            </a:r>
          </a:p>
          <a:p>
            <a:endParaRPr lang="en-US" dirty="0"/>
          </a:p>
          <a:p>
            <a:r>
              <a:rPr lang="en-US" dirty="0"/>
              <a:t>Make sure you are an author to our blog</a:t>
            </a:r>
          </a:p>
        </p:txBody>
      </p:sp>
    </p:spTree>
    <p:extLst>
      <p:ext uri="{BB962C8B-B14F-4D97-AF65-F5344CB8AC3E}">
        <p14:creationId xmlns:p14="http://schemas.microsoft.com/office/powerpoint/2010/main" val="1774273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ED0AD-B8CB-4A12-B389-BE5BC9BE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FF955-C304-490E-82A8-A3C66E335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 diagrams</a:t>
            </a:r>
          </a:p>
          <a:p>
            <a:endParaRPr lang="en-US" dirty="0"/>
          </a:p>
          <a:p>
            <a:r>
              <a:rPr lang="en-US" dirty="0"/>
              <a:t>TV shows, </a:t>
            </a:r>
            <a:r>
              <a:rPr lang="en-US" dirty="0" err="1"/>
              <a:t>Youtube</a:t>
            </a:r>
            <a:r>
              <a:rPr lang="en-US" dirty="0"/>
              <a:t> series/channels, twitch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Social media follows, who and where, comedians on IG, snap,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60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392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Comm 2302</vt:lpstr>
      <vt:lpstr>Syllabus &amp; TLEARN</vt:lpstr>
      <vt:lpstr>PowerPoint Presentation</vt:lpstr>
      <vt:lpstr>The Treachery of Images (This is not a pipe)</vt:lpstr>
      <vt:lpstr>Post Modern (Far right paradigm)</vt:lpstr>
      <vt:lpstr>PowerPoint Presentation</vt:lpstr>
      <vt:lpstr>Media Studies</vt:lpstr>
      <vt:lpstr>Media studies </vt:lpstr>
      <vt:lpstr>PowerPoint Presentation</vt:lpstr>
      <vt:lpstr>Tips</vt:lpstr>
      <vt:lpstr>WordPress signup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Sanchez</dc:creator>
  <cp:lastModifiedBy>Jacob Sanchez</cp:lastModifiedBy>
  <cp:revision>5</cp:revision>
  <dcterms:created xsi:type="dcterms:W3CDTF">2016-08-24T16:37:01Z</dcterms:created>
  <dcterms:modified xsi:type="dcterms:W3CDTF">2020-01-14T20:55:14Z</dcterms:modified>
</cp:coreProperties>
</file>